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Lst>
  <p:notesMasterIdLst>
    <p:notesMasterId r:id="rId21"/>
  </p:notesMasterIdLst>
  <p:handoutMasterIdLst>
    <p:handoutMasterId r:id="rId22"/>
  </p:handoutMasterIdLst>
  <p:sldIdLst>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A5564"/>
    <a:srgbClr val="006A8A"/>
    <a:srgbClr val="1C4C3C"/>
    <a:srgbClr val="8FA971"/>
    <a:srgbClr val="F1EAE0"/>
    <a:srgbClr val="9F792F"/>
    <a:srgbClr val="785029"/>
    <a:srgbClr val="E3CEB2"/>
    <a:srgbClr val="648260"/>
    <a:srgbClr val="A49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8" autoAdjust="0"/>
    <p:restoredTop sz="94879" autoAdjust="0"/>
  </p:normalViewPr>
  <p:slideViewPr>
    <p:cSldViewPr snapToGrid="0" snapToObjects="1" showGuides="1">
      <p:cViewPr>
        <p:scale>
          <a:sx n="89" d="100"/>
          <a:sy n="89" d="100"/>
        </p:scale>
        <p:origin x="1088" y="584"/>
      </p:cViewPr>
      <p:guideLst>
        <p:guide orient="horz" pos="1272"/>
        <p:guide pos="7056"/>
        <p:guide pos="600"/>
        <p:guide pos="4584"/>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07502F-DB6E-469A-9C44-FB8EDEF15CAD}" type="datetimeFigureOut">
              <a:rPr lang="en-US" smtClean="0"/>
              <a:t>9/4/25</a:t>
            </a:fld>
            <a:endParaRPr lang="en-US"/>
          </a:p>
        </p:txBody>
      </p:sp>
      <p:sp>
        <p:nvSpPr>
          <p:cNvPr id="4" name="Footer Placeholder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6A3EC-C558-4879-9E77-732F9A1F519B}" type="slidenum">
              <a:rPr lang="en-US" smtClean="0"/>
              <a:t>‹#›</a:t>
            </a:fld>
            <a:endParaRPr lang="en-US"/>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17FE1-3397-4E25-A0AD-CD1F478AA284}" type="datetimeFigureOut">
              <a:rPr lang="en-US" smtClean="0"/>
              <a:t>9/4/25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3C4B0-A82C-497E-A667-41FFA619A478}" type="slidenum">
              <a:rPr lang="en-US" smtClean="0"/>
              <a:t>‹#›</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327955928"/>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46695732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9390453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67237557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5491386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77442799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8253680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836815288"/>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6782765" y="0"/>
            <a:ext cx="5409235" cy="6857999"/>
          </a:xfrm>
          <a:noFill/>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2185416"/>
            <a:ext cx="6693408" cy="2084832"/>
          </a:xfrm>
        </p:spPr>
        <p:txBody>
          <a:bodyPr anchor="ctr">
            <a:noAutofit/>
          </a:bodyPr>
          <a:lstStyle>
            <a:lvl1pPr algn="l">
              <a:lnSpc>
                <a:spcPct val="100000"/>
              </a:lnSpc>
              <a:defRPr sz="8800" b="1" i="0" cap="all" baseline="0">
                <a:solidFill>
                  <a:schemeClr val="tx2"/>
                </a:solidFill>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985812" y="4504854"/>
            <a:ext cx="6391656" cy="475938"/>
          </a:xfrm>
        </p:spPr>
        <p:txBody>
          <a:bodyPr/>
          <a:lstStyle>
            <a:lvl1pPr marL="0" indent="0" algn="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Text Placeholder 14">
            <a:extLst>
              <a:ext uri="{FF2B5EF4-FFF2-40B4-BE49-F238E27FC236}">
                <a16:creationId xmlns:a16="http://schemas.microsoft.com/office/drawing/2014/main" id="{8B4CE57F-5479-CED7-E9B0-CE4C7D42FF9A}"/>
              </a:ext>
            </a:extLst>
          </p:cNvPr>
          <p:cNvSpPr>
            <a:spLocks noGrp="1"/>
          </p:cNvSpPr>
          <p:nvPr>
            <p:ph type="body" sz="quarter" idx="10"/>
          </p:nvPr>
        </p:nvSpPr>
        <p:spPr>
          <a:xfrm>
            <a:off x="905256" y="1517904"/>
            <a:ext cx="6254496" cy="429768"/>
          </a:xfrm>
        </p:spPr>
        <p:txBody>
          <a:bodyPr>
            <a:normAutofit/>
          </a:bodyPr>
          <a:lstStyle>
            <a:lvl1pPr marL="0" indent="0">
              <a:buNone/>
              <a:defRPr sz="2400">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326464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95680" y="2587752"/>
            <a:ext cx="10075672"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185D9E6C-F9B9-D8DB-178E-4553780AA928}"/>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p:txBody>
          <a:bodyPr/>
          <a:lstStyle>
            <a:lvl1pPr>
              <a:defRPr>
                <a:solidFill>
                  <a:schemeClr val="bg1">
                    <a:alpha val="78000"/>
                  </a:schemeClr>
                </a:solidFill>
              </a:defRPr>
            </a:lvl1pPr>
          </a:lstStyle>
          <a:p>
            <a:r>
              <a:rPr lang="en-US" dirty="0"/>
              <a:t>course title</a:t>
            </a:r>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90934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502884928"/>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5" name="Footer Placeholder 4"/>
          <p:cNvSpPr>
            <a:spLocks noGrp="1"/>
          </p:cNvSpPr>
          <p:nvPr>
            <p:ph type="ftr" sz="quarter" idx="11"/>
          </p:nvPr>
        </p:nvSpPr>
        <p:spPr/>
        <p:txBody>
          <a:bodyPr/>
          <a:lstStyle/>
          <a:p>
            <a:r>
              <a:rPr lang="en-US"/>
              <a:t>course title</a:t>
            </a:r>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078447067"/>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9/4/25</a:t>
            </a:fld>
            <a:endParaRPr lang="en-US" dirty="0"/>
          </a:p>
        </p:txBody>
      </p:sp>
      <p:sp>
        <p:nvSpPr>
          <p:cNvPr id="6" name="Footer Placeholder 5"/>
          <p:cNvSpPr>
            <a:spLocks noGrp="1"/>
          </p:cNvSpPr>
          <p:nvPr>
            <p:ph type="ftr" sz="quarter" idx="11"/>
          </p:nvPr>
        </p:nvSpPr>
        <p:spPr/>
        <p:txBody>
          <a:bodyPr/>
          <a:lstStyle/>
          <a:p>
            <a:r>
              <a:rPr lang="en-US"/>
              <a:t>course title</a:t>
            </a:r>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t>‹#›</a:t>
            </a:fld>
            <a:endParaRPr lang="en-US" dirty="0"/>
          </a:p>
        </p:txBody>
      </p:sp>
    </p:spTree>
    <p:extLst>
      <p:ext uri="{BB962C8B-B14F-4D97-AF65-F5344CB8AC3E}">
        <p14:creationId xmlns:p14="http://schemas.microsoft.com/office/powerpoint/2010/main" val="25079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8" name="Footer Placeholder 7"/>
          <p:cNvSpPr>
            <a:spLocks noGrp="1"/>
          </p:cNvSpPr>
          <p:nvPr>
            <p:ph type="ftr" sz="quarter" idx="11"/>
          </p:nvPr>
        </p:nvSpPr>
        <p:spPr/>
        <p:txBody>
          <a:bodyPr/>
          <a:lstStyle/>
          <a:p>
            <a:r>
              <a:rPr lang="en-US"/>
              <a:t>course title</a:t>
            </a:r>
            <a:endParaRPr lang="en-US" dirty="0"/>
          </a:p>
        </p:txBody>
      </p:sp>
      <p:sp>
        <p:nvSpPr>
          <p:cNvPr id="9" name="Slide Number Placeholder 8"/>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91372795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4" name="Footer Placeholder 3"/>
          <p:cNvSpPr>
            <a:spLocks noGrp="1"/>
          </p:cNvSpPr>
          <p:nvPr>
            <p:ph type="ftr" sz="quarter" idx="11"/>
          </p:nvPr>
        </p:nvSpPr>
        <p:spPr/>
        <p:txBody>
          <a:bodyPr/>
          <a:lstStyle/>
          <a:p>
            <a:r>
              <a:rPr lang="en-US"/>
              <a:t>course title</a:t>
            </a:r>
            <a:endParaRPr lang="en-US" dirty="0"/>
          </a:p>
        </p:txBody>
      </p:sp>
      <p:sp>
        <p:nvSpPr>
          <p:cNvPr id="5" name="Slide Number Placeholder 4"/>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571729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3" name="Footer Placeholder 2"/>
          <p:cNvSpPr>
            <a:spLocks noGrp="1"/>
          </p:cNvSpPr>
          <p:nvPr>
            <p:ph type="ftr" sz="quarter" idx="11"/>
          </p:nvPr>
        </p:nvSpPr>
        <p:spPr/>
        <p:txBody>
          <a:bodyPr/>
          <a:lstStyle/>
          <a:p>
            <a:r>
              <a:rPr lang="en-US"/>
              <a:t>course title</a:t>
            </a:r>
            <a:endParaRPr lang="en-US" dirty="0"/>
          </a:p>
        </p:txBody>
      </p:sp>
      <p:sp>
        <p:nvSpPr>
          <p:cNvPr id="4" name="Slide Number Placeholder 3"/>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838115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9/4/25</a:t>
            </a:fld>
            <a:endParaRPr lang="en-US" dirty="0"/>
          </a:p>
        </p:txBody>
      </p:sp>
      <p:sp>
        <p:nvSpPr>
          <p:cNvPr id="6" name="Footer Placeholder 5"/>
          <p:cNvSpPr>
            <a:spLocks noGrp="1"/>
          </p:cNvSpPr>
          <p:nvPr>
            <p:ph type="ftr" sz="quarter" idx="11"/>
          </p:nvPr>
        </p:nvSpPr>
        <p:spPr/>
        <p:txBody>
          <a:bodyPr/>
          <a:lstStyle/>
          <a:p>
            <a:r>
              <a:rPr lang="en-US"/>
              <a:t>course title</a:t>
            </a:r>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3773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9/4/25</a:t>
            </a:fld>
            <a:endParaRPr lang="en-US" dirty="0"/>
          </a:p>
        </p:txBody>
      </p:sp>
      <p:sp>
        <p:nvSpPr>
          <p:cNvPr id="6" name="Footer Placeholder 5"/>
          <p:cNvSpPr>
            <a:spLocks noGrp="1"/>
          </p:cNvSpPr>
          <p:nvPr>
            <p:ph type="ftr" sz="quarter" idx="11"/>
          </p:nvPr>
        </p:nvSpPr>
        <p:spPr/>
        <p:txBody>
          <a:bodyPr/>
          <a:lstStyle/>
          <a:p>
            <a:r>
              <a:rPr lang="en-US"/>
              <a:t>course title</a:t>
            </a:r>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63998697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9/4/25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course title</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58A7CE-F400-7B46-9E16-10D36E8C32FD}" type="slidenum">
              <a:rPr lang="en-US" smtClean="0"/>
              <a:pPr/>
              <a:t>‹#›</a:t>
            </a:fld>
            <a:endParaRPr lang="en-US" dirty="0"/>
          </a:p>
        </p:txBody>
      </p:sp>
      <p:sp>
        <p:nvSpPr>
          <p:cNvPr id="8" name="Rectangle 7">
            <a:extLst>
              <a:ext uri="{FF2B5EF4-FFF2-40B4-BE49-F238E27FC236}">
                <a16:creationId xmlns:a16="http://schemas.microsoft.com/office/drawing/2014/main" id="{9585806F-628F-8C04-1258-4B1D6F5A758B}"/>
              </a:ext>
            </a:extLst>
          </p:cNvPr>
          <p:cNvSpPr/>
          <p:nvPr userDrawn="1"/>
        </p:nvSpPr>
        <p:spPr>
          <a:xfrm flipV="1">
            <a:off x="11446035" y="6245920"/>
            <a:ext cx="487085" cy="45719"/>
          </a:xfrm>
          <a:prstGeom prst="rect">
            <a:avLst/>
          </a:prstGeom>
          <a:solidFill>
            <a:srgbClr val="1C4C3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12555970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663" r:id="rId18"/>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4.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png"/><Relationship Id="rId7" Type="http://schemas.openxmlformats.org/officeDocument/2006/relationships/image" Target="../media/image31.JP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556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7E332A-CF31-5EC6-ECB5-2DD47B7ED77A}"/>
              </a:ext>
            </a:extLst>
          </p:cNvPr>
          <p:cNvSpPr>
            <a:spLocks noGrp="1"/>
          </p:cNvSpPr>
          <p:nvPr>
            <p:ph type="ctrTitle"/>
          </p:nvPr>
        </p:nvSpPr>
        <p:spPr/>
        <p:txBody>
          <a:bodyPr/>
          <a:lstStyle/>
          <a:p>
            <a:br>
              <a:rPr lang="en-CO" dirty="0"/>
            </a:br>
            <a:endParaRPr lang="en-CO" dirty="0"/>
          </a:p>
        </p:txBody>
      </p:sp>
      <p:sp>
        <p:nvSpPr>
          <p:cNvPr id="5" name="Text Placeholder 4">
            <a:extLst>
              <a:ext uri="{FF2B5EF4-FFF2-40B4-BE49-F238E27FC236}">
                <a16:creationId xmlns:a16="http://schemas.microsoft.com/office/drawing/2014/main" id="{ED00E99C-E641-A2B8-E9BF-F26FCD190722}"/>
              </a:ext>
            </a:extLst>
          </p:cNvPr>
          <p:cNvSpPr>
            <a:spLocks noGrp="1"/>
          </p:cNvSpPr>
          <p:nvPr>
            <p:ph type="body" sz="quarter" idx="10"/>
          </p:nvPr>
        </p:nvSpPr>
        <p:spPr/>
        <p:txBody>
          <a:bodyPr>
            <a:normAutofit lnSpcReduction="10000"/>
          </a:bodyPr>
          <a:lstStyle/>
          <a:p>
            <a:endParaRPr lang="en-CO" dirty="0"/>
          </a:p>
          <a:p>
            <a:endParaRPr lang="en-CO" dirty="0"/>
          </a:p>
        </p:txBody>
      </p:sp>
      <p:pic>
        <p:nvPicPr>
          <p:cNvPr id="6" name="Google Shape;135;p5" descr="Screenshot 2020-04-30 at 10.26.14.png">
            <a:extLst>
              <a:ext uri="{FF2B5EF4-FFF2-40B4-BE49-F238E27FC236}">
                <a16:creationId xmlns:a16="http://schemas.microsoft.com/office/drawing/2014/main" id="{0F83CD27-54F0-4EBC-E63F-7931B74BC7DA}"/>
              </a:ext>
            </a:extLst>
          </p:cNvPr>
          <p:cNvPicPr preferRelativeResize="0"/>
          <p:nvPr/>
        </p:nvPicPr>
        <p:blipFill rotWithShape="1">
          <a:blip r:embed="rId2">
            <a:alphaModFix/>
          </a:blip>
          <a:srcRect/>
          <a:stretch/>
        </p:blipFill>
        <p:spPr>
          <a:xfrm>
            <a:off x="4465781" y="0"/>
            <a:ext cx="7726219" cy="6858000"/>
          </a:xfrm>
          <a:prstGeom prst="rect">
            <a:avLst/>
          </a:prstGeom>
          <a:noFill/>
          <a:ln>
            <a:noFill/>
          </a:ln>
        </p:spPr>
      </p:pic>
      <p:pic>
        <p:nvPicPr>
          <p:cNvPr id="7" name="Google Shape;137;p5" descr="Google Shape;102;p1">
            <a:extLst>
              <a:ext uri="{FF2B5EF4-FFF2-40B4-BE49-F238E27FC236}">
                <a16:creationId xmlns:a16="http://schemas.microsoft.com/office/drawing/2014/main" id="{4ACAD662-7C08-5FAB-C405-DC29F32A0751}"/>
              </a:ext>
            </a:extLst>
          </p:cNvPr>
          <p:cNvPicPr preferRelativeResize="0"/>
          <p:nvPr/>
        </p:nvPicPr>
        <p:blipFill rotWithShape="1">
          <a:blip r:embed="rId3">
            <a:alphaModFix/>
          </a:blip>
          <a:srcRect/>
          <a:stretch/>
        </p:blipFill>
        <p:spPr>
          <a:xfrm>
            <a:off x="424586" y="443477"/>
            <a:ext cx="1199037" cy="585894"/>
          </a:xfrm>
          <a:prstGeom prst="rect">
            <a:avLst/>
          </a:prstGeom>
          <a:noFill/>
          <a:ln>
            <a:noFill/>
          </a:ln>
        </p:spPr>
      </p:pic>
      <p:sp>
        <p:nvSpPr>
          <p:cNvPr id="9" name="TextBox 8">
            <a:extLst>
              <a:ext uri="{FF2B5EF4-FFF2-40B4-BE49-F238E27FC236}">
                <a16:creationId xmlns:a16="http://schemas.microsoft.com/office/drawing/2014/main" id="{1B9DE44E-96E9-668E-85C2-BA0C5113F0C0}"/>
              </a:ext>
            </a:extLst>
          </p:cNvPr>
          <p:cNvSpPr txBox="1"/>
          <p:nvPr/>
        </p:nvSpPr>
        <p:spPr>
          <a:xfrm>
            <a:off x="424586" y="5105544"/>
            <a:ext cx="4053840" cy="830997"/>
          </a:xfrm>
          <a:prstGeom prst="rect">
            <a:avLst/>
          </a:prstGeom>
          <a:noFill/>
        </p:spPr>
        <p:txBody>
          <a:bodyPr wrap="square">
            <a:spAutoFit/>
          </a:bodyPr>
          <a:lstStyle/>
          <a:p>
            <a:r>
              <a:rPr lang="en-US" sz="2400" dirty="0">
                <a:solidFill>
                  <a:schemeClr val="bg1"/>
                </a:solidFill>
              </a:rPr>
              <a:t>General installation guide for all types of vehicles</a:t>
            </a:r>
          </a:p>
        </p:txBody>
      </p:sp>
      <p:pic>
        <p:nvPicPr>
          <p:cNvPr id="10" name="Google Shape;164;p5" descr="fleet-iq360 logo light.png">
            <a:extLst>
              <a:ext uri="{FF2B5EF4-FFF2-40B4-BE49-F238E27FC236}">
                <a16:creationId xmlns:a16="http://schemas.microsoft.com/office/drawing/2014/main" id="{109CE120-C98F-2BC2-484F-D151ECBB4033}"/>
              </a:ext>
            </a:extLst>
          </p:cNvPr>
          <p:cNvPicPr preferRelativeResize="0"/>
          <p:nvPr/>
        </p:nvPicPr>
        <p:blipFill rotWithShape="1">
          <a:blip r:embed="rId4">
            <a:alphaModFix/>
          </a:blip>
          <a:srcRect/>
          <a:stretch/>
        </p:blipFill>
        <p:spPr>
          <a:xfrm>
            <a:off x="579726" y="4184086"/>
            <a:ext cx="1896282" cy="678488"/>
          </a:xfrm>
          <a:prstGeom prst="rect">
            <a:avLst/>
          </a:prstGeom>
          <a:noFill/>
          <a:ln>
            <a:noFill/>
          </a:ln>
        </p:spPr>
      </p:pic>
      <p:pic>
        <p:nvPicPr>
          <p:cNvPr id="11" name="Google Shape;162;p5" descr="Google Shape;103;p1">
            <a:extLst>
              <a:ext uri="{FF2B5EF4-FFF2-40B4-BE49-F238E27FC236}">
                <a16:creationId xmlns:a16="http://schemas.microsoft.com/office/drawing/2014/main" id="{2F9FDBB8-0B10-40B4-0084-CE1BCD70457D}"/>
              </a:ext>
            </a:extLst>
          </p:cNvPr>
          <p:cNvPicPr preferRelativeResize="0"/>
          <p:nvPr/>
        </p:nvPicPr>
        <p:blipFill rotWithShape="1">
          <a:blip r:embed="rId5">
            <a:alphaModFix/>
          </a:blip>
          <a:srcRect/>
          <a:stretch/>
        </p:blipFill>
        <p:spPr>
          <a:xfrm>
            <a:off x="20783" y="6718462"/>
            <a:ext cx="12192000" cy="136501"/>
          </a:xfrm>
          <a:prstGeom prst="rect">
            <a:avLst/>
          </a:prstGeom>
          <a:noFill/>
          <a:ln>
            <a:noFill/>
          </a:ln>
        </p:spPr>
      </p:pic>
    </p:spTree>
    <p:extLst>
      <p:ext uri="{BB962C8B-B14F-4D97-AF65-F5344CB8AC3E}">
        <p14:creationId xmlns:p14="http://schemas.microsoft.com/office/powerpoint/2010/main" val="3185204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5AE4-4E52-3BA2-F60B-426BA533A33A}"/>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297A6228-3F63-BDEB-C528-FFF204464916}"/>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DIAGNOSTICS</a:t>
            </a:r>
          </a:p>
        </p:txBody>
      </p:sp>
      <p:pic>
        <p:nvPicPr>
          <p:cNvPr id="34" name="Google Shape;154;p4" descr="CIIQ_Logo_Main.png">
            <a:extLst>
              <a:ext uri="{FF2B5EF4-FFF2-40B4-BE49-F238E27FC236}">
                <a16:creationId xmlns:a16="http://schemas.microsoft.com/office/drawing/2014/main" id="{62548D1B-B4A4-2AAC-17E9-BE84B7C72AC1}"/>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1F9156BC-9007-2154-772E-3D451097F0F2}"/>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67E0A64E-A5F9-DCFF-1EFC-07EF756441F5}"/>
              </a:ext>
            </a:extLst>
          </p:cNvPr>
          <p:cNvSpPr txBox="1"/>
          <p:nvPr/>
        </p:nvSpPr>
        <p:spPr>
          <a:xfrm>
            <a:off x="334346" y="974457"/>
            <a:ext cx="11461414" cy="4276812"/>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The following is the diagnostic to evaluate the status of the Expansion Module:</a:t>
            </a:r>
          </a:p>
        </p:txBody>
      </p:sp>
      <p:graphicFrame>
        <p:nvGraphicFramePr>
          <p:cNvPr id="3" name="Table 2">
            <a:extLst>
              <a:ext uri="{FF2B5EF4-FFF2-40B4-BE49-F238E27FC236}">
                <a16:creationId xmlns:a16="http://schemas.microsoft.com/office/drawing/2014/main" id="{2A907BFF-74BF-931D-DCCA-3A8B5BE61A22}"/>
              </a:ext>
            </a:extLst>
          </p:cNvPr>
          <p:cNvGraphicFramePr>
            <a:graphicFrameLocks/>
          </p:cNvGraphicFramePr>
          <p:nvPr>
            <p:extLst>
              <p:ext uri="{D42A27DB-BD31-4B8C-83A1-F6EECF244321}">
                <p14:modId xmlns:p14="http://schemas.microsoft.com/office/powerpoint/2010/main" val="3047698612"/>
              </p:ext>
            </p:extLst>
          </p:nvPr>
        </p:nvGraphicFramePr>
        <p:xfrm>
          <a:off x="2473714" y="1911492"/>
          <a:ext cx="7182677" cy="3122720"/>
        </p:xfrm>
        <a:graphic>
          <a:graphicData uri="http://schemas.openxmlformats.org/drawingml/2006/table">
            <a:tbl>
              <a:tblPr firstRow="1" bandRow="1">
                <a:tableStyleId>{073A0DAA-6AF3-43AB-8588-CEC1D06C72B9}</a:tableStyleId>
              </a:tblPr>
              <a:tblGrid>
                <a:gridCol w="1364973">
                  <a:extLst>
                    <a:ext uri="{9D8B030D-6E8A-4147-A177-3AD203B41FA5}">
                      <a16:colId xmlns:a16="http://schemas.microsoft.com/office/drawing/2014/main" val="1080413439"/>
                    </a:ext>
                  </a:extLst>
                </a:gridCol>
                <a:gridCol w="1139687">
                  <a:extLst>
                    <a:ext uri="{9D8B030D-6E8A-4147-A177-3AD203B41FA5}">
                      <a16:colId xmlns:a16="http://schemas.microsoft.com/office/drawing/2014/main" val="2552278966"/>
                    </a:ext>
                  </a:extLst>
                </a:gridCol>
                <a:gridCol w="2252869">
                  <a:extLst>
                    <a:ext uri="{9D8B030D-6E8A-4147-A177-3AD203B41FA5}">
                      <a16:colId xmlns:a16="http://schemas.microsoft.com/office/drawing/2014/main" val="770082866"/>
                    </a:ext>
                  </a:extLst>
                </a:gridCol>
                <a:gridCol w="2425148">
                  <a:extLst>
                    <a:ext uri="{9D8B030D-6E8A-4147-A177-3AD203B41FA5}">
                      <a16:colId xmlns:a16="http://schemas.microsoft.com/office/drawing/2014/main" val="648420120"/>
                    </a:ext>
                  </a:extLst>
                </a:gridCol>
              </a:tblGrid>
              <a:tr h="555054">
                <a:tc>
                  <a:txBody>
                    <a:bodyPr/>
                    <a:lstStyle/>
                    <a:p>
                      <a:pPr algn="ctr"/>
                      <a:r>
                        <a:rPr lang="en-US" sz="1400" dirty="0">
                          <a:latin typeface="Avenir Next" panose="020B0503020202020204" pitchFamily="34" charset="0"/>
                        </a:rPr>
                        <a:t>EXPANSION LED</a:t>
                      </a:r>
                    </a:p>
                  </a:txBody>
                  <a:tcPr anchor="ctr"/>
                </a:tc>
                <a:tc>
                  <a:txBody>
                    <a:bodyPr/>
                    <a:lstStyle/>
                    <a:p>
                      <a:pPr algn="ctr"/>
                      <a:r>
                        <a:rPr lang="en-US" sz="1400" dirty="0"/>
                        <a:t>STATUS</a:t>
                      </a:r>
                      <a:endParaRPr lang="en-US" sz="1400" dirty="0">
                        <a:latin typeface="Avenir Next" panose="020B0503020202020204" pitchFamily="34" charset="0"/>
                      </a:endParaRPr>
                    </a:p>
                  </a:txBody>
                  <a:tcPr anchor="ctr"/>
                </a:tc>
                <a:tc>
                  <a:txBody>
                    <a:bodyPr/>
                    <a:lstStyle/>
                    <a:p>
                      <a:pPr algn="ctr"/>
                      <a:r>
                        <a:rPr lang="en-US" sz="1400" dirty="0"/>
                        <a:t>CONDITION</a:t>
                      </a:r>
                      <a:endParaRPr lang="en-US" sz="1400" dirty="0">
                        <a:latin typeface="Avenir Next" panose="020B0503020202020204" pitchFamily="34" charset="0"/>
                      </a:endParaRPr>
                    </a:p>
                  </a:txBody>
                  <a:tcPr anchor="ctr"/>
                </a:tc>
                <a:tc>
                  <a:txBody>
                    <a:bodyPr/>
                    <a:lstStyle/>
                    <a:p>
                      <a:pPr algn="ctr"/>
                      <a:r>
                        <a:rPr lang="en-US" sz="1400" dirty="0">
                          <a:latin typeface="Avenir Next" panose="020B0503020202020204" pitchFamily="34" charset="0"/>
                        </a:rPr>
                        <a:t>ACTION</a:t>
                      </a:r>
                    </a:p>
                  </a:txBody>
                  <a:tcPr anchor="ctr"/>
                </a:tc>
                <a:extLst>
                  <a:ext uri="{0D108BD9-81ED-4DB2-BD59-A6C34878D82A}">
                    <a16:rowId xmlns:a16="http://schemas.microsoft.com/office/drawing/2014/main" val="427558217"/>
                  </a:ext>
                </a:extLst>
              </a:tr>
              <a:tr h="564451">
                <a:tc>
                  <a:txBody>
                    <a:bodyPr/>
                    <a:lstStyle/>
                    <a:p>
                      <a:pPr algn="ctr"/>
                      <a:r>
                        <a:rPr lang="en-US" sz="1400" b="1" dirty="0">
                          <a:solidFill>
                            <a:schemeClr val="tx1"/>
                          </a:solidFill>
                          <a:effectLst/>
                          <a:latin typeface="Avenir Next" panose="020B0503020202020204" pitchFamily="34" charset="0"/>
                        </a:rPr>
                        <a:t>GREEN</a:t>
                      </a:r>
                      <a:endParaRPr lang="en-US" sz="1400" b="1" dirty="0">
                        <a:solidFill>
                          <a:schemeClr val="tx1"/>
                        </a:solidFill>
                        <a:latin typeface="Avenir Next" panose="020B0503020202020204" pitchFamily="34" charset="0"/>
                      </a:endParaRPr>
                    </a:p>
                  </a:txBody>
                  <a:tcPr marL="182880" anchor="ctr"/>
                </a:tc>
                <a:tc>
                  <a:txBody>
                    <a:bodyPr/>
                    <a:lstStyle/>
                    <a:p>
                      <a:pPr algn="ctr"/>
                      <a:r>
                        <a:rPr lang="en-US" sz="1400" b="0" kern="1200" dirty="0">
                          <a:solidFill>
                            <a:schemeClr val="tx1"/>
                          </a:solidFill>
                          <a:effectLst/>
                          <a:latin typeface="+mn-lt"/>
                          <a:ea typeface="+mn-ea"/>
                          <a:cs typeface="+mn-cs"/>
                        </a:rPr>
                        <a:t>Flashing</a:t>
                      </a:r>
                    </a:p>
                  </a:txBody>
                  <a:tcPr anchor="ctr"/>
                </a:tc>
                <a:tc>
                  <a:txBody>
                    <a:bodyPr/>
                    <a:lstStyle/>
                    <a:p>
                      <a:pPr algn="ctr"/>
                      <a:r>
                        <a:rPr lang="en-US" sz="1400" dirty="0"/>
                        <a:t>Module operating normally</a:t>
                      </a:r>
                      <a:endParaRPr lang="en-US" sz="1400" b="0" dirty="0">
                        <a:latin typeface="Avenir Next" panose="020B0503020202020204" pitchFamily="34" charset="0"/>
                      </a:endParaRPr>
                    </a:p>
                  </a:txBody>
                  <a:tcPr anchor="ctr"/>
                </a:tc>
                <a:tc>
                  <a:txBody>
                    <a:bodyPr/>
                    <a:lstStyle/>
                    <a:p>
                      <a:pPr algn="ctr"/>
                      <a:r>
                        <a:rPr lang="en-US" sz="1400" dirty="0"/>
                        <a:t>None required </a:t>
                      </a:r>
                      <a:endParaRPr lang="en-US" sz="1400" b="0" dirty="0">
                        <a:latin typeface="Avenir Next" panose="020B0503020202020204" pitchFamily="34" charset="0"/>
                      </a:endParaRPr>
                    </a:p>
                  </a:txBody>
                  <a:tcPr anchor="ctr"/>
                </a:tc>
                <a:extLst>
                  <a:ext uri="{0D108BD9-81ED-4DB2-BD59-A6C34878D82A}">
                    <a16:rowId xmlns:a16="http://schemas.microsoft.com/office/drawing/2014/main" val="1493354615"/>
                  </a:ext>
                </a:extLst>
              </a:tr>
              <a:tr h="564451">
                <a:tc>
                  <a:txBody>
                    <a:bodyPr/>
                    <a:lstStyle/>
                    <a:p>
                      <a:pPr algn="ctr"/>
                      <a:r>
                        <a:rPr lang="en-US" sz="1400" b="1" dirty="0">
                          <a:solidFill>
                            <a:schemeClr val="tx1"/>
                          </a:solidFill>
                          <a:latin typeface="Avenir Next" panose="020B0503020202020204" pitchFamily="34" charset="0"/>
                        </a:rPr>
                        <a:t>GREEN</a:t>
                      </a:r>
                    </a:p>
                  </a:txBody>
                  <a:tcPr marL="182880" anchor="ctr"/>
                </a:tc>
                <a:tc>
                  <a:txBody>
                    <a:bodyPr/>
                    <a:lstStyle/>
                    <a:p>
                      <a:pPr algn="ctr"/>
                      <a:r>
                        <a:rPr lang="en-US" sz="1400" b="0" dirty="0">
                          <a:solidFill>
                            <a:schemeClr val="tx1"/>
                          </a:solidFill>
                          <a:effectLst/>
                        </a:rPr>
                        <a:t>On Steady</a:t>
                      </a:r>
                      <a:endParaRPr lang="en-US" sz="1400" b="0" kern="1200" dirty="0">
                        <a:solidFill>
                          <a:schemeClr val="tx1"/>
                        </a:solidFill>
                        <a:effectLst/>
                        <a:latin typeface="Avenir Next" panose="020B0503020202020204" pitchFamily="34" charset="0"/>
                        <a:ea typeface="+mn-ea"/>
                        <a:cs typeface="+mn-cs"/>
                      </a:endParaRPr>
                    </a:p>
                  </a:txBody>
                  <a:tcPr anchor="ctr"/>
                </a:tc>
                <a:tc>
                  <a:txBody>
                    <a:bodyPr/>
                    <a:lstStyle/>
                    <a:p>
                      <a:pPr algn="ctr"/>
                      <a:r>
                        <a:rPr lang="en-US" sz="1400" dirty="0"/>
                        <a:t>Module is locked up</a:t>
                      </a:r>
                      <a:endParaRPr lang="en-US" sz="1400" b="0" kern="1200" dirty="0">
                        <a:solidFill>
                          <a:srgbClr val="1C4C3C"/>
                        </a:solidFill>
                        <a:effectLst/>
                        <a:latin typeface="Avenir Next" panose="020B0503020202020204" pitchFamily="34" charset="0"/>
                        <a:ea typeface="+mn-ea"/>
                        <a:cs typeface="+mn-cs"/>
                      </a:endParaRPr>
                    </a:p>
                  </a:txBody>
                  <a:tcPr anchor="ctr"/>
                </a:tc>
                <a:tc>
                  <a:txBody>
                    <a:bodyPr/>
                    <a:lstStyle/>
                    <a:p>
                      <a:pPr algn="ctr"/>
                      <a:r>
                        <a:rPr lang="en-US" sz="1400" dirty="0"/>
                        <a:t>Reboot module</a:t>
                      </a:r>
                      <a:endParaRPr lang="en-US" sz="1400" b="0" kern="1200" dirty="0">
                        <a:solidFill>
                          <a:srgbClr val="1C4C3C"/>
                        </a:solidFill>
                        <a:effectLst/>
                        <a:latin typeface="Avenir Next" panose="020B0503020202020204" pitchFamily="34" charset="0"/>
                        <a:ea typeface="+mn-ea"/>
                        <a:cs typeface="+mn-cs"/>
                      </a:endParaRPr>
                    </a:p>
                  </a:txBody>
                  <a:tcPr anchor="ctr"/>
                </a:tc>
                <a:extLst>
                  <a:ext uri="{0D108BD9-81ED-4DB2-BD59-A6C34878D82A}">
                    <a16:rowId xmlns:a16="http://schemas.microsoft.com/office/drawing/2014/main" val="2396778017"/>
                  </a:ext>
                </a:extLst>
              </a:tr>
              <a:tr h="1438764">
                <a:tc>
                  <a:txBody>
                    <a:bodyPr/>
                    <a:lstStyle/>
                    <a:p>
                      <a:pPr algn="ctr"/>
                      <a:r>
                        <a:rPr lang="en-US" sz="1400" b="1" dirty="0">
                          <a:solidFill>
                            <a:schemeClr val="tx1"/>
                          </a:solidFill>
                          <a:effectLst/>
                          <a:latin typeface="Avenir Next" panose="020B0503020202020204" pitchFamily="34" charset="0"/>
                        </a:rPr>
                        <a:t>GREEN</a:t>
                      </a:r>
                    </a:p>
                  </a:txBody>
                  <a:tcPr marL="182880" anchor="ctr"/>
                </a:tc>
                <a:tc>
                  <a:txBody>
                    <a:bodyPr/>
                    <a:lstStyle/>
                    <a:p>
                      <a:pPr algn="ctr"/>
                      <a:r>
                        <a:rPr lang="en-US" sz="1400" b="0" dirty="0">
                          <a:solidFill>
                            <a:schemeClr val="tx1"/>
                          </a:solidFill>
                          <a:effectLst/>
                        </a:rPr>
                        <a:t>Hydraulics</a:t>
                      </a:r>
                      <a:endParaRPr lang="en-US" sz="1400" b="0" kern="1200" dirty="0">
                        <a:solidFill>
                          <a:schemeClr val="tx1"/>
                        </a:solidFill>
                        <a:effectLst/>
                        <a:latin typeface="Avenir Next" panose="020B0503020202020204" pitchFamily="34" charset="0"/>
                        <a:ea typeface="+mn-ea"/>
                        <a:cs typeface="+mn-cs"/>
                      </a:endParaRPr>
                    </a:p>
                  </a:txBody>
                  <a:tcPr anchor="ctr"/>
                </a:tc>
                <a:tc>
                  <a:txBody>
                    <a:bodyPr/>
                    <a:lstStyle/>
                    <a:p>
                      <a:pPr algn="ctr"/>
                      <a:r>
                        <a:rPr lang="en-US" sz="1400" dirty="0"/>
                        <a:t>Module is off</a:t>
                      </a:r>
                      <a:endParaRPr lang="en-US" sz="1400" b="0" kern="1200" dirty="0">
                        <a:solidFill>
                          <a:srgbClr val="1C4C3C"/>
                        </a:solidFill>
                        <a:effectLst/>
                        <a:latin typeface="Avenir Next" panose="020B0503020202020204" pitchFamily="34" charset="0"/>
                        <a:ea typeface="+mn-ea"/>
                        <a:cs typeface="+mn-cs"/>
                      </a:endParaRPr>
                    </a:p>
                  </a:txBody>
                  <a:tcPr anchor="ctr"/>
                </a:tc>
                <a:tc>
                  <a:txBody>
                    <a:bodyPr/>
                    <a:lstStyle/>
                    <a:p>
                      <a:pPr algn="ctr"/>
                      <a:r>
                        <a:rPr lang="en-US" sz="1400" dirty="0"/>
                        <a:t>Check power to Expansion module (red and black wires from main module should have 12v.) </a:t>
                      </a:r>
                      <a:endParaRPr lang="en-US" sz="1400" b="0" kern="1200" dirty="0">
                        <a:solidFill>
                          <a:srgbClr val="1C4C3C"/>
                        </a:solidFill>
                        <a:effectLst/>
                        <a:latin typeface="Avenir Next" panose="020B0503020202020204" pitchFamily="34" charset="0"/>
                        <a:ea typeface="+mn-ea"/>
                        <a:cs typeface="+mn-cs"/>
                      </a:endParaRPr>
                    </a:p>
                  </a:txBody>
                  <a:tcPr anchor="ctr"/>
                </a:tc>
                <a:extLst>
                  <a:ext uri="{0D108BD9-81ED-4DB2-BD59-A6C34878D82A}">
                    <a16:rowId xmlns:a16="http://schemas.microsoft.com/office/drawing/2014/main" val="799572298"/>
                  </a:ext>
                </a:extLst>
              </a:tr>
            </a:tbl>
          </a:graphicData>
        </a:graphic>
      </p:graphicFrame>
    </p:spTree>
    <p:extLst>
      <p:ext uri="{BB962C8B-B14F-4D97-AF65-F5344CB8AC3E}">
        <p14:creationId xmlns:p14="http://schemas.microsoft.com/office/powerpoint/2010/main" val="1506688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60E91-28D8-4B83-5FEF-908EA66961AA}"/>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99800252-B4B4-3243-A2D7-8A97476525B2}"/>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POWER CONNECTIONS</a:t>
            </a:r>
          </a:p>
        </p:txBody>
      </p:sp>
      <p:pic>
        <p:nvPicPr>
          <p:cNvPr id="34" name="Google Shape;154;p4" descr="CIIQ_Logo_Main.png">
            <a:extLst>
              <a:ext uri="{FF2B5EF4-FFF2-40B4-BE49-F238E27FC236}">
                <a16:creationId xmlns:a16="http://schemas.microsoft.com/office/drawing/2014/main" id="{CF963CA6-E403-A5AB-89A0-034E8356C3C1}"/>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5E3971DA-D633-F371-13B3-D11E804272FF}"/>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3B0805D3-EAB3-E66D-6247-9E5C71B49118}"/>
              </a:ext>
            </a:extLst>
          </p:cNvPr>
          <p:cNvSpPr txBox="1"/>
          <p:nvPr/>
        </p:nvSpPr>
        <p:spPr>
          <a:xfrm>
            <a:off x="334346" y="974457"/>
            <a:ext cx="11461414" cy="4276812"/>
          </a:xfrm>
          <a:prstGeom prst="rect">
            <a:avLst/>
          </a:prstGeom>
          <a:noFill/>
          <a:ln>
            <a:noFill/>
          </a:ln>
        </p:spPr>
        <p:txBody>
          <a:bodyPr spcFirstLastPara="1" wrap="square" lIns="91400" tIns="91400" rIns="91400" bIns="91400" anchor="t" anchorCtr="0">
            <a:noAutofit/>
          </a:bodyPr>
          <a:lstStyle/>
          <a:p>
            <a:r>
              <a:rPr lang="en-US" sz="1500" dirty="0">
                <a:solidFill>
                  <a:schemeClr val="tx2"/>
                </a:solidFill>
                <a:latin typeface="Helvetica" pitchFamily="2" charset="0"/>
              </a:rPr>
              <a:t>The main module has two power wires: </a:t>
            </a:r>
          </a:p>
          <a:p>
            <a:endParaRPr lang="en-US" sz="1500" dirty="0">
              <a:solidFill>
                <a:schemeClr val="tx2"/>
              </a:solidFill>
              <a:latin typeface="Helvetica" pitchFamily="2" charset="0"/>
            </a:endParaRPr>
          </a:p>
          <a:p>
            <a:r>
              <a:rPr lang="en-US" sz="1500" dirty="0">
                <a:solidFill>
                  <a:schemeClr val="tx2"/>
                </a:solidFill>
                <a:latin typeface="Helvetica" pitchFamily="2" charset="0"/>
              </a:rPr>
              <a:t>	</a:t>
            </a:r>
            <a:r>
              <a:rPr lang="en-US" sz="1500" dirty="0">
                <a:solidFill>
                  <a:schemeClr val="accent5"/>
                </a:solidFill>
                <a:latin typeface="Helvetica" pitchFamily="2" charset="0"/>
              </a:rPr>
              <a:t>RED: </a:t>
            </a:r>
            <a:r>
              <a:rPr lang="en-US" sz="1500" dirty="0">
                <a:solidFill>
                  <a:schemeClr val="tx2"/>
                </a:solidFill>
                <a:latin typeface="Helvetica" pitchFamily="2" charset="0"/>
              </a:rPr>
              <a:t>Connects to a </a:t>
            </a:r>
            <a:r>
              <a:rPr lang="en-US" sz="1500" u="sng" dirty="0">
                <a:solidFill>
                  <a:schemeClr val="tx2"/>
                </a:solidFill>
                <a:latin typeface="Helvetica" pitchFamily="2" charset="0"/>
              </a:rPr>
              <a:t>key switched</a:t>
            </a:r>
            <a:r>
              <a:rPr lang="en-US" sz="1500" dirty="0">
                <a:solidFill>
                  <a:schemeClr val="tx2"/>
                </a:solidFill>
                <a:latin typeface="Helvetica" pitchFamily="2" charset="0"/>
              </a:rPr>
              <a:t> voltage of between 10v and 30v DC. Over 30v will cause damage to the module. </a:t>
            </a:r>
          </a:p>
          <a:p>
            <a:endParaRPr lang="en-US" sz="1500" dirty="0">
              <a:solidFill>
                <a:schemeClr val="tx2"/>
              </a:solidFill>
              <a:latin typeface="Helvetica" pitchFamily="2" charset="0"/>
            </a:endParaRPr>
          </a:p>
          <a:p>
            <a:r>
              <a:rPr lang="en-US" sz="1500" dirty="0">
                <a:solidFill>
                  <a:schemeClr val="tx2"/>
                </a:solidFill>
                <a:latin typeface="Helvetica" pitchFamily="2" charset="0"/>
              </a:rPr>
              <a:t>	</a:t>
            </a:r>
            <a:r>
              <a:rPr lang="en-US" sz="1500" dirty="0">
                <a:solidFill>
                  <a:schemeClr val="bg2">
                    <a:lumMod val="10000"/>
                  </a:schemeClr>
                </a:solidFill>
                <a:latin typeface="Helvetica" pitchFamily="2" charset="0"/>
              </a:rPr>
              <a:t>BLACK: </a:t>
            </a:r>
            <a:r>
              <a:rPr lang="en-US" sz="1500" dirty="0">
                <a:solidFill>
                  <a:schemeClr val="tx2"/>
                </a:solidFill>
                <a:latin typeface="Helvetica" pitchFamily="2" charset="0"/>
              </a:rPr>
              <a:t>Connects to the vehicle’s battery negative.</a:t>
            </a:r>
          </a:p>
        </p:txBody>
      </p:sp>
      <p:pic>
        <p:nvPicPr>
          <p:cNvPr id="4" name="Picture 3">
            <a:extLst>
              <a:ext uri="{FF2B5EF4-FFF2-40B4-BE49-F238E27FC236}">
                <a16:creationId xmlns:a16="http://schemas.microsoft.com/office/drawing/2014/main" id="{C649ACC9-DC1C-4E55-364B-BB6F8A8159B3}"/>
              </a:ext>
            </a:extLst>
          </p:cNvPr>
          <p:cNvPicPr>
            <a:picLocks noChangeAspect="1"/>
          </p:cNvPicPr>
          <p:nvPr/>
        </p:nvPicPr>
        <p:blipFill>
          <a:blip r:embed="rId4"/>
          <a:stretch>
            <a:fillRect/>
          </a:stretch>
        </p:blipFill>
        <p:spPr>
          <a:xfrm>
            <a:off x="3159668" y="2674975"/>
            <a:ext cx="2247595" cy="2421349"/>
          </a:xfrm>
          <a:prstGeom prst="rect">
            <a:avLst/>
          </a:prstGeom>
        </p:spPr>
      </p:pic>
      <p:pic>
        <p:nvPicPr>
          <p:cNvPr id="5" name="Picture 4">
            <a:extLst>
              <a:ext uri="{FF2B5EF4-FFF2-40B4-BE49-F238E27FC236}">
                <a16:creationId xmlns:a16="http://schemas.microsoft.com/office/drawing/2014/main" id="{F9D14074-8367-0A15-6E3F-5C86EB97D880}"/>
              </a:ext>
            </a:extLst>
          </p:cNvPr>
          <p:cNvPicPr>
            <a:picLocks noChangeAspect="1"/>
          </p:cNvPicPr>
          <p:nvPr/>
        </p:nvPicPr>
        <p:blipFill>
          <a:blip r:embed="rId5"/>
          <a:srcRect r="12558"/>
          <a:stretch>
            <a:fillRect/>
          </a:stretch>
        </p:blipFill>
        <p:spPr>
          <a:xfrm>
            <a:off x="6844977" y="2673469"/>
            <a:ext cx="2247595" cy="2422855"/>
          </a:xfrm>
          <a:prstGeom prst="rect">
            <a:avLst/>
          </a:prstGeom>
        </p:spPr>
      </p:pic>
      <p:sp>
        <p:nvSpPr>
          <p:cNvPr id="7" name="Google Shape;166;p7">
            <a:extLst>
              <a:ext uri="{FF2B5EF4-FFF2-40B4-BE49-F238E27FC236}">
                <a16:creationId xmlns:a16="http://schemas.microsoft.com/office/drawing/2014/main" id="{BA984ADA-7D15-873C-D475-93E297464A3B}"/>
              </a:ext>
            </a:extLst>
          </p:cNvPr>
          <p:cNvSpPr txBox="1"/>
          <p:nvPr/>
        </p:nvSpPr>
        <p:spPr>
          <a:xfrm>
            <a:off x="2182663" y="5565055"/>
            <a:ext cx="7826674" cy="560102"/>
          </a:xfrm>
          <a:prstGeom prst="rect">
            <a:avLst/>
          </a:prstGeom>
          <a:noFill/>
          <a:ln>
            <a:noFill/>
          </a:ln>
        </p:spPr>
        <p:txBody>
          <a:bodyPr spcFirstLastPara="1" wrap="square" lIns="91400" tIns="91400" rIns="91400" bIns="91400" anchor="t" anchorCtr="0">
            <a:noAutofit/>
          </a:bodyPr>
          <a:lstStyle/>
          <a:p>
            <a:pPr algn="ctr"/>
            <a:r>
              <a:rPr lang="en-US" sz="1500" dirty="0">
                <a:latin typeface="Helvetica" pitchFamily="2" charset="0"/>
              </a:rPr>
              <a:t>** Power Converters are required on vehicles over 30v **</a:t>
            </a:r>
          </a:p>
          <a:p>
            <a:pPr algn="ctr"/>
            <a:endParaRPr lang="en-US" sz="1600" b="1" dirty="0">
              <a:solidFill>
                <a:schemeClr val="tx2"/>
              </a:solidFill>
            </a:endParaRPr>
          </a:p>
        </p:txBody>
      </p:sp>
    </p:spTree>
    <p:extLst>
      <p:ext uri="{BB962C8B-B14F-4D97-AF65-F5344CB8AC3E}">
        <p14:creationId xmlns:p14="http://schemas.microsoft.com/office/powerpoint/2010/main" val="379254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0BED6-1507-4D68-929B-AA86D01E4740}"/>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ED56A766-9B3D-C4EE-E7CD-95F1E199597D}"/>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INPUTS</a:t>
            </a:r>
          </a:p>
        </p:txBody>
      </p:sp>
      <p:pic>
        <p:nvPicPr>
          <p:cNvPr id="34" name="Google Shape;154;p4" descr="CIIQ_Logo_Main.png">
            <a:extLst>
              <a:ext uri="{FF2B5EF4-FFF2-40B4-BE49-F238E27FC236}">
                <a16:creationId xmlns:a16="http://schemas.microsoft.com/office/drawing/2014/main" id="{331353DB-E444-2448-578D-02EAE13FDB6F}"/>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C51D32FF-42DD-78F0-58D6-BCB34A86A529}"/>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4512B252-17F0-EB7F-A0E3-A969D0B223C3}"/>
              </a:ext>
            </a:extLst>
          </p:cNvPr>
          <p:cNvSpPr txBox="1"/>
          <p:nvPr/>
        </p:nvSpPr>
        <p:spPr>
          <a:xfrm>
            <a:off x="334346" y="974457"/>
            <a:ext cx="11461414" cy="714649"/>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The expansion module contains 4 digital inputs. These are used to measure time related events for functions such as seat, engine, traction usage. The standard configuration is: </a:t>
            </a:r>
          </a:p>
        </p:txBody>
      </p:sp>
      <p:graphicFrame>
        <p:nvGraphicFramePr>
          <p:cNvPr id="3" name="Table 2">
            <a:extLst>
              <a:ext uri="{FF2B5EF4-FFF2-40B4-BE49-F238E27FC236}">
                <a16:creationId xmlns:a16="http://schemas.microsoft.com/office/drawing/2014/main" id="{609F2C31-418D-17C2-95A2-7D60C209AB6F}"/>
              </a:ext>
            </a:extLst>
          </p:cNvPr>
          <p:cNvGraphicFramePr>
            <a:graphicFrameLocks/>
          </p:cNvGraphicFramePr>
          <p:nvPr>
            <p:extLst>
              <p:ext uri="{D42A27DB-BD31-4B8C-83A1-F6EECF244321}">
                <p14:modId xmlns:p14="http://schemas.microsoft.com/office/powerpoint/2010/main" val="2865478212"/>
              </p:ext>
            </p:extLst>
          </p:nvPr>
        </p:nvGraphicFramePr>
        <p:xfrm>
          <a:off x="1179443" y="1825786"/>
          <a:ext cx="4699397" cy="2681547"/>
        </p:xfrm>
        <a:graphic>
          <a:graphicData uri="http://schemas.openxmlformats.org/drawingml/2006/table">
            <a:tbl>
              <a:tblPr firstRow="1" bandRow="1">
                <a:tableStyleId>{073A0DAA-6AF3-43AB-8588-CEC1D06C72B9}</a:tableStyleId>
              </a:tblPr>
              <a:tblGrid>
                <a:gridCol w="1268749">
                  <a:extLst>
                    <a:ext uri="{9D8B030D-6E8A-4147-A177-3AD203B41FA5}">
                      <a16:colId xmlns:a16="http://schemas.microsoft.com/office/drawing/2014/main" val="1080413439"/>
                    </a:ext>
                  </a:extLst>
                </a:gridCol>
                <a:gridCol w="1615984">
                  <a:extLst>
                    <a:ext uri="{9D8B030D-6E8A-4147-A177-3AD203B41FA5}">
                      <a16:colId xmlns:a16="http://schemas.microsoft.com/office/drawing/2014/main" val="2552278966"/>
                    </a:ext>
                  </a:extLst>
                </a:gridCol>
                <a:gridCol w="1814664">
                  <a:extLst>
                    <a:ext uri="{9D8B030D-6E8A-4147-A177-3AD203B41FA5}">
                      <a16:colId xmlns:a16="http://schemas.microsoft.com/office/drawing/2014/main" val="770082866"/>
                    </a:ext>
                  </a:extLst>
                </a:gridCol>
              </a:tblGrid>
              <a:tr h="529143">
                <a:tc>
                  <a:txBody>
                    <a:bodyPr/>
                    <a:lstStyle/>
                    <a:p>
                      <a:pPr algn="ctr"/>
                      <a:r>
                        <a:rPr lang="en-US" sz="1400" dirty="0"/>
                        <a:t>Input #</a:t>
                      </a:r>
                      <a:endParaRPr lang="en-US" sz="1400" dirty="0">
                        <a:latin typeface="Avenir Next" panose="020B0503020202020204" pitchFamily="34" charset="0"/>
                      </a:endParaRPr>
                    </a:p>
                  </a:txBody>
                  <a:tcPr anchor="ctr"/>
                </a:tc>
                <a:tc>
                  <a:txBody>
                    <a:bodyPr/>
                    <a:lstStyle/>
                    <a:p>
                      <a:pPr algn="ctr"/>
                      <a:r>
                        <a:rPr lang="en-US" sz="1400" dirty="0"/>
                        <a:t>Wire Color</a:t>
                      </a:r>
                      <a:endParaRPr lang="en-US" sz="1400" dirty="0">
                        <a:latin typeface="Avenir Next" panose="020B0503020202020204" pitchFamily="34" charset="0"/>
                      </a:endParaRPr>
                    </a:p>
                  </a:txBody>
                  <a:tcPr anchor="ctr"/>
                </a:tc>
                <a:tc>
                  <a:txBody>
                    <a:bodyPr/>
                    <a:lstStyle/>
                    <a:p>
                      <a:pPr algn="ctr"/>
                      <a:r>
                        <a:rPr lang="en-US" sz="1400" dirty="0"/>
                        <a:t>Function</a:t>
                      </a:r>
                      <a:endParaRPr lang="en-US" sz="1400" dirty="0">
                        <a:latin typeface="Avenir Next" panose="020B0503020202020204" pitchFamily="34" charset="0"/>
                      </a:endParaRPr>
                    </a:p>
                  </a:txBody>
                  <a:tcPr anchor="ctr"/>
                </a:tc>
                <a:extLst>
                  <a:ext uri="{0D108BD9-81ED-4DB2-BD59-A6C34878D82A}">
                    <a16:rowId xmlns:a16="http://schemas.microsoft.com/office/drawing/2014/main" val="427558217"/>
                  </a:ext>
                </a:extLst>
              </a:tr>
              <a:tr h="538101">
                <a:tc>
                  <a:txBody>
                    <a:bodyPr/>
                    <a:lstStyle/>
                    <a:p>
                      <a:pPr algn="ctr"/>
                      <a:r>
                        <a:rPr lang="en-US" sz="1400" b="1" dirty="0">
                          <a:solidFill>
                            <a:srgbClr val="1C4C3C"/>
                          </a:solidFill>
                          <a:effectLst/>
                        </a:rPr>
                        <a:t>1</a:t>
                      </a:r>
                      <a:endParaRPr lang="en-US" sz="1400" b="1" dirty="0">
                        <a:latin typeface="Avenir Next" panose="020B0503020202020204" pitchFamily="34" charset="0"/>
                      </a:endParaRPr>
                    </a:p>
                  </a:txBody>
                  <a:tcPr marL="182880" anchor="ctr"/>
                </a:tc>
                <a:tc>
                  <a:txBody>
                    <a:bodyPr/>
                    <a:lstStyle/>
                    <a:p>
                      <a:pPr algn="ctr"/>
                      <a:r>
                        <a:rPr lang="en-US" sz="1400" b="0" dirty="0">
                          <a:solidFill>
                            <a:schemeClr val="bg1"/>
                          </a:solidFill>
                          <a:effectLst/>
                        </a:rPr>
                        <a:t>White</a:t>
                      </a:r>
                      <a:endParaRPr lang="en-US" sz="1400" b="0" dirty="0">
                        <a:solidFill>
                          <a:schemeClr val="bg1"/>
                        </a:solidFill>
                        <a:latin typeface="Avenir Next" panose="020B0503020202020204" pitchFamily="34" charset="0"/>
                      </a:endParaRPr>
                    </a:p>
                  </a:txBody>
                  <a:tcPr anchor="ctr"/>
                </a:tc>
                <a:tc>
                  <a:txBody>
                    <a:bodyPr/>
                    <a:lstStyle/>
                    <a:p>
                      <a:pPr algn="ctr"/>
                      <a:r>
                        <a:rPr lang="en-US" sz="1400" b="0" dirty="0">
                          <a:solidFill>
                            <a:srgbClr val="1C4C3C"/>
                          </a:solidFill>
                          <a:effectLst/>
                        </a:rPr>
                        <a:t>Hydraulics</a:t>
                      </a:r>
                      <a:endParaRPr lang="en-US" sz="1400" b="0" dirty="0">
                        <a:latin typeface="Avenir Next" panose="020B0503020202020204" pitchFamily="34" charset="0"/>
                      </a:endParaRPr>
                    </a:p>
                  </a:txBody>
                  <a:tcPr anchor="ctr"/>
                </a:tc>
                <a:extLst>
                  <a:ext uri="{0D108BD9-81ED-4DB2-BD59-A6C34878D82A}">
                    <a16:rowId xmlns:a16="http://schemas.microsoft.com/office/drawing/2014/main" val="1493354615"/>
                  </a:ext>
                </a:extLst>
              </a:tr>
              <a:tr h="538101">
                <a:tc>
                  <a:txBody>
                    <a:bodyPr/>
                    <a:lstStyle/>
                    <a:p>
                      <a:pPr algn="ctr"/>
                      <a:r>
                        <a:rPr lang="en-US" sz="1400" b="1" dirty="0">
                          <a:solidFill>
                            <a:srgbClr val="1C4C3C"/>
                          </a:solidFill>
                        </a:rPr>
                        <a:t>2</a:t>
                      </a:r>
                      <a:endParaRPr lang="en-US" sz="1400" b="1" dirty="0">
                        <a:latin typeface="Avenir Next" panose="020B0503020202020204" pitchFamily="34" charset="0"/>
                      </a:endParaRPr>
                    </a:p>
                  </a:txBody>
                  <a:tcPr marL="182880" anchor="ctr"/>
                </a:tc>
                <a:tc>
                  <a:txBody>
                    <a:bodyPr/>
                    <a:lstStyle/>
                    <a:p>
                      <a:pPr algn="ctr"/>
                      <a:r>
                        <a:rPr lang="en-US" sz="1400" b="0" kern="1200" dirty="0">
                          <a:solidFill>
                            <a:srgbClr val="0070C0"/>
                          </a:solidFill>
                          <a:effectLst/>
                        </a:rPr>
                        <a:t>Blue</a:t>
                      </a:r>
                      <a:endParaRPr lang="en-US" sz="1400" b="0" kern="1200" dirty="0">
                        <a:solidFill>
                          <a:srgbClr val="0070C0"/>
                        </a:solidFill>
                        <a:effectLst/>
                        <a:latin typeface="Avenir Next" panose="020B0503020202020204" pitchFamily="34" charset="0"/>
                        <a:ea typeface="+mn-ea"/>
                        <a:cs typeface="+mn-cs"/>
                      </a:endParaRPr>
                    </a:p>
                  </a:txBody>
                  <a:tcPr anchor="ctr"/>
                </a:tc>
                <a:tc>
                  <a:txBody>
                    <a:bodyPr/>
                    <a:lstStyle/>
                    <a:p>
                      <a:pPr algn="ctr"/>
                      <a:r>
                        <a:rPr lang="en-US" sz="1400" b="0" kern="1200" dirty="0">
                          <a:solidFill>
                            <a:srgbClr val="1C4C3C"/>
                          </a:solidFill>
                          <a:effectLst/>
                        </a:rPr>
                        <a:t>Traction</a:t>
                      </a:r>
                      <a:endParaRPr lang="en-US" sz="1400" b="0" kern="1200" dirty="0">
                        <a:solidFill>
                          <a:srgbClr val="1C4C3C"/>
                        </a:solidFill>
                        <a:effectLst/>
                        <a:latin typeface="Avenir Next" panose="020B0503020202020204" pitchFamily="34" charset="0"/>
                        <a:ea typeface="+mn-ea"/>
                        <a:cs typeface="+mn-cs"/>
                      </a:endParaRPr>
                    </a:p>
                  </a:txBody>
                  <a:tcPr anchor="ctr"/>
                </a:tc>
                <a:extLst>
                  <a:ext uri="{0D108BD9-81ED-4DB2-BD59-A6C34878D82A}">
                    <a16:rowId xmlns:a16="http://schemas.microsoft.com/office/drawing/2014/main" val="2396778017"/>
                  </a:ext>
                </a:extLst>
              </a:tr>
              <a:tr h="538101">
                <a:tc>
                  <a:txBody>
                    <a:bodyPr/>
                    <a:lstStyle/>
                    <a:p>
                      <a:pPr algn="ctr"/>
                      <a:r>
                        <a:rPr lang="en-US" sz="1400" b="1" dirty="0">
                          <a:solidFill>
                            <a:srgbClr val="1C4C3C"/>
                          </a:solidFill>
                          <a:effectLst/>
                        </a:rPr>
                        <a:t>3</a:t>
                      </a:r>
                      <a:endParaRPr lang="en-US" sz="1400" b="1" dirty="0">
                        <a:solidFill>
                          <a:srgbClr val="1C4C3C"/>
                        </a:solidFill>
                        <a:effectLst/>
                        <a:latin typeface="Avenir Next" panose="020B0503020202020204" pitchFamily="34" charset="0"/>
                      </a:endParaRPr>
                    </a:p>
                  </a:txBody>
                  <a:tcPr marL="182880" anchor="ctr"/>
                </a:tc>
                <a:tc>
                  <a:txBody>
                    <a:bodyPr/>
                    <a:lstStyle/>
                    <a:p>
                      <a:pPr algn="ctr"/>
                      <a:r>
                        <a:rPr lang="en-US" sz="1400" b="0" kern="1200" dirty="0">
                          <a:solidFill>
                            <a:schemeClr val="accent2"/>
                          </a:solidFill>
                          <a:effectLst/>
                        </a:rPr>
                        <a:t>Green</a:t>
                      </a:r>
                      <a:endParaRPr lang="en-US" sz="1400" b="0" kern="1200" dirty="0">
                        <a:solidFill>
                          <a:schemeClr val="accent2"/>
                        </a:solidFill>
                        <a:effectLst/>
                        <a:latin typeface="Avenir Next" panose="020B0503020202020204" pitchFamily="34" charset="0"/>
                        <a:ea typeface="+mn-ea"/>
                        <a:cs typeface="+mn-cs"/>
                      </a:endParaRPr>
                    </a:p>
                  </a:txBody>
                  <a:tcPr anchor="ctr"/>
                </a:tc>
                <a:tc>
                  <a:txBody>
                    <a:bodyPr/>
                    <a:lstStyle/>
                    <a:p>
                      <a:pPr algn="ctr"/>
                      <a:r>
                        <a:rPr lang="en-US" sz="1400" b="0" kern="1200" dirty="0">
                          <a:solidFill>
                            <a:srgbClr val="1C4C3C"/>
                          </a:solidFill>
                          <a:effectLst/>
                        </a:rPr>
                        <a:t>Spare</a:t>
                      </a:r>
                      <a:endParaRPr lang="en-US" sz="1400" b="0" kern="1200" dirty="0">
                        <a:solidFill>
                          <a:srgbClr val="1C4C3C"/>
                        </a:solidFill>
                        <a:effectLst/>
                        <a:latin typeface="Avenir Next" panose="020B0503020202020204" pitchFamily="34" charset="0"/>
                        <a:ea typeface="+mn-ea"/>
                        <a:cs typeface="+mn-cs"/>
                      </a:endParaRPr>
                    </a:p>
                  </a:txBody>
                  <a:tcPr anchor="ctr"/>
                </a:tc>
                <a:extLst>
                  <a:ext uri="{0D108BD9-81ED-4DB2-BD59-A6C34878D82A}">
                    <a16:rowId xmlns:a16="http://schemas.microsoft.com/office/drawing/2014/main" val="799572298"/>
                  </a:ext>
                </a:extLst>
              </a:tr>
              <a:tr h="538101">
                <a:tc>
                  <a:txBody>
                    <a:bodyPr/>
                    <a:lstStyle/>
                    <a:p>
                      <a:pPr algn="ctr"/>
                      <a:r>
                        <a:rPr lang="en-US" sz="1400" b="1" dirty="0">
                          <a:solidFill>
                            <a:srgbClr val="1C4C3C"/>
                          </a:solidFill>
                          <a:effectLst/>
                        </a:rPr>
                        <a:t>4</a:t>
                      </a:r>
                      <a:endParaRPr lang="en-US" sz="1400" b="1" dirty="0">
                        <a:solidFill>
                          <a:srgbClr val="1C4C3C"/>
                        </a:solidFill>
                        <a:effectLst/>
                        <a:latin typeface="Avenir Next" panose="020B0503020202020204" pitchFamily="34" charset="0"/>
                      </a:endParaRPr>
                    </a:p>
                  </a:txBody>
                  <a:tcPr marL="182880" anchor="ctr"/>
                </a:tc>
                <a:tc>
                  <a:txBody>
                    <a:bodyPr/>
                    <a:lstStyle/>
                    <a:p>
                      <a:pPr algn="ctr"/>
                      <a:r>
                        <a:rPr lang="en-US" sz="1400" b="0" kern="1200" dirty="0">
                          <a:solidFill>
                            <a:schemeClr val="accent4"/>
                          </a:solidFill>
                          <a:effectLst/>
                          <a:latin typeface="Avenir Next" panose="020B0503020202020204" pitchFamily="34" charset="0"/>
                          <a:ea typeface="+mn-ea"/>
                          <a:cs typeface="+mn-cs"/>
                        </a:rPr>
                        <a:t>Orange</a:t>
                      </a:r>
                    </a:p>
                  </a:txBody>
                  <a:tcPr anchor="ctr"/>
                </a:tc>
                <a:tc>
                  <a:txBody>
                    <a:bodyPr/>
                    <a:lstStyle/>
                    <a:p>
                      <a:pPr algn="ctr"/>
                      <a:r>
                        <a:rPr lang="en-US" sz="1400" b="0" kern="1200" dirty="0">
                          <a:solidFill>
                            <a:srgbClr val="1C4C3C"/>
                          </a:solidFill>
                          <a:effectLst/>
                          <a:latin typeface="Avenir Next" panose="020B0503020202020204" pitchFamily="34" charset="0"/>
                          <a:ea typeface="+mn-ea"/>
                          <a:cs typeface="+mn-cs"/>
                        </a:rPr>
                        <a:t>Seat</a:t>
                      </a:r>
                    </a:p>
                  </a:txBody>
                  <a:tcPr anchor="ctr"/>
                </a:tc>
                <a:extLst>
                  <a:ext uri="{0D108BD9-81ED-4DB2-BD59-A6C34878D82A}">
                    <a16:rowId xmlns:a16="http://schemas.microsoft.com/office/drawing/2014/main" val="1203082495"/>
                  </a:ext>
                </a:extLst>
              </a:tr>
            </a:tbl>
          </a:graphicData>
        </a:graphic>
      </p:graphicFrame>
      <p:pic>
        <p:nvPicPr>
          <p:cNvPr id="8" name="Picture 7">
            <a:extLst>
              <a:ext uri="{FF2B5EF4-FFF2-40B4-BE49-F238E27FC236}">
                <a16:creationId xmlns:a16="http://schemas.microsoft.com/office/drawing/2014/main" id="{9634C441-8D57-3287-D6CE-21A13ECD7DCA}"/>
              </a:ext>
            </a:extLst>
          </p:cNvPr>
          <p:cNvPicPr>
            <a:picLocks noChangeAspect="1"/>
          </p:cNvPicPr>
          <p:nvPr/>
        </p:nvPicPr>
        <p:blipFill>
          <a:blip r:embed="rId4"/>
          <a:stretch>
            <a:fillRect/>
          </a:stretch>
        </p:blipFill>
        <p:spPr>
          <a:xfrm>
            <a:off x="8083825" y="3129084"/>
            <a:ext cx="2330233" cy="1003080"/>
          </a:xfrm>
          <a:prstGeom prst="rect">
            <a:avLst/>
          </a:prstGeom>
        </p:spPr>
      </p:pic>
      <p:sp>
        <p:nvSpPr>
          <p:cNvPr id="9" name="Google Shape;166;p7">
            <a:extLst>
              <a:ext uri="{FF2B5EF4-FFF2-40B4-BE49-F238E27FC236}">
                <a16:creationId xmlns:a16="http://schemas.microsoft.com/office/drawing/2014/main" id="{AB3C394A-3AEB-AFD8-FB8E-B7B03F1B9129}"/>
              </a:ext>
            </a:extLst>
          </p:cNvPr>
          <p:cNvSpPr txBox="1"/>
          <p:nvPr/>
        </p:nvSpPr>
        <p:spPr>
          <a:xfrm>
            <a:off x="7096362" y="1897698"/>
            <a:ext cx="4416765" cy="866579"/>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 It is required to put diode (1N4004) in the inputs if they are electric vehicles. ** (The cathode should go to the EM)</a:t>
            </a:r>
          </a:p>
        </p:txBody>
      </p:sp>
      <p:sp>
        <p:nvSpPr>
          <p:cNvPr id="10" name="Google Shape;166;p7">
            <a:extLst>
              <a:ext uri="{FF2B5EF4-FFF2-40B4-BE49-F238E27FC236}">
                <a16:creationId xmlns:a16="http://schemas.microsoft.com/office/drawing/2014/main" id="{ACB39ADE-C6D9-8479-787B-442EAD984357}"/>
              </a:ext>
            </a:extLst>
          </p:cNvPr>
          <p:cNvSpPr txBox="1"/>
          <p:nvPr/>
        </p:nvSpPr>
        <p:spPr>
          <a:xfrm>
            <a:off x="1984034" y="4884900"/>
            <a:ext cx="9811726" cy="866579"/>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When they detect a voltage, that input is reported as ‘ON’, </a:t>
            </a:r>
            <a:r>
              <a:rPr lang="en-US" sz="1500" dirty="0" err="1">
                <a:latin typeface="Helvetica" pitchFamily="2" charset="0"/>
              </a:rPr>
              <a:t>eg.</a:t>
            </a:r>
            <a:r>
              <a:rPr lang="en-US" sz="1500" dirty="0">
                <a:latin typeface="Helvetica" pitchFamily="2" charset="0"/>
              </a:rPr>
              <a:t> Alternator output or traction solenoid. If the seat switch switches between open circuit and negative, a relay may be needed to switch power to the input. </a:t>
            </a:r>
          </a:p>
        </p:txBody>
      </p:sp>
      <p:sp>
        <p:nvSpPr>
          <p:cNvPr id="11" name="Google Shape;166;p7">
            <a:extLst>
              <a:ext uri="{FF2B5EF4-FFF2-40B4-BE49-F238E27FC236}">
                <a16:creationId xmlns:a16="http://schemas.microsoft.com/office/drawing/2014/main" id="{2A6996B8-A34D-0D16-E909-C6BE4D53FB49}"/>
              </a:ext>
            </a:extLst>
          </p:cNvPr>
          <p:cNvSpPr txBox="1"/>
          <p:nvPr/>
        </p:nvSpPr>
        <p:spPr>
          <a:xfrm>
            <a:off x="1952489" y="5536855"/>
            <a:ext cx="7575602" cy="866579"/>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Operating </a:t>
            </a:r>
            <a:r>
              <a:rPr lang="en-US" sz="1500" u="sng" dirty="0">
                <a:latin typeface="Helvetica" pitchFamily="2" charset="0"/>
              </a:rPr>
              <a:t>ON</a:t>
            </a:r>
            <a:r>
              <a:rPr lang="en-US" sz="1500" dirty="0">
                <a:latin typeface="Helvetica" pitchFamily="2" charset="0"/>
              </a:rPr>
              <a:t> voltage range is from 5-55v DC. </a:t>
            </a:r>
          </a:p>
          <a:p>
            <a:r>
              <a:rPr lang="en-US" sz="1500" dirty="0">
                <a:latin typeface="Helvetica" pitchFamily="2" charset="0"/>
              </a:rPr>
              <a:t>Operating </a:t>
            </a:r>
            <a:r>
              <a:rPr lang="en-US" sz="1500" u="sng" dirty="0">
                <a:latin typeface="Helvetica" pitchFamily="2" charset="0"/>
              </a:rPr>
              <a:t>OFF</a:t>
            </a:r>
            <a:r>
              <a:rPr lang="en-US" sz="1500" dirty="0">
                <a:latin typeface="Helvetica" pitchFamily="2" charset="0"/>
              </a:rPr>
              <a:t> voltage is 0v DC.</a:t>
            </a:r>
          </a:p>
        </p:txBody>
      </p:sp>
    </p:spTree>
    <p:extLst>
      <p:ext uri="{BB962C8B-B14F-4D97-AF65-F5344CB8AC3E}">
        <p14:creationId xmlns:p14="http://schemas.microsoft.com/office/powerpoint/2010/main" val="371451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87797-8E89-72E8-765F-57961317AA8B}"/>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839DEE92-F5FA-F298-2074-6B8DE5A56C2E}"/>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OUTPUTS</a:t>
            </a:r>
          </a:p>
        </p:txBody>
      </p:sp>
      <p:pic>
        <p:nvPicPr>
          <p:cNvPr id="34" name="Google Shape;154;p4" descr="CIIQ_Logo_Main.png">
            <a:extLst>
              <a:ext uri="{FF2B5EF4-FFF2-40B4-BE49-F238E27FC236}">
                <a16:creationId xmlns:a16="http://schemas.microsoft.com/office/drawing/2014/main" id="{CE220D2A-CD29-42EE-0481-6C3DA2C69B13}"/>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39CB9B6D-0EEC-B02F-3A95-2621363BF588}"/>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111FD9B0-7134-D12A-3435-F0CA2A17BFC9}"/>
              </a:ext>
            </a:extLst>
          </p:cNvPr>
          <p:cNvSpPr txBox="1"/>
          <p:nvPr/>
        </p:nvSpPr>
        <p:spPr>
          <a:xfrm>
            <a:off x="5077239" y="453111"/>
            <a:ext cx="6780415" cy="5951778"/>
          </a:xfrm>
          <a:prstGeom prst="rect">
            <a:avLst/>
          </a:prstGeom>
          <a:noFill/>
          <a:ln>
            <a:noFill/>
          </a:ln>
        </p:spPr>
        <p:txBody>
          <a:bodyPr spcFirstLastPara="1" wrap="square" lIns="91400" tIns="91400" rIns="91400" bIns="91400" anchor="t" anchorCtr="0">
            <a:noAutofit/>
          </a:bodyPr>
          <a:lstStyle/>
          <a:p>
            <a:pPr>
              <a:lnSpc>
                <a:spcPct val="90000"/>
              </a:lnSpc>
              <a:spcBef>
                <a:spcPts val="1000"/>
              </a:spcBef>
              <a:buClr>
                <a:schemeClr val="accent1"/>
              </a:buClr>
              <a:buSzPct val="80000"/>
            </a:pPr>
            <a:r>
              <a:rPr lang="en-US" sz="1500" dirty="0">
                <a:latin typeface="Helvetica" pitchFamily="2" charset="0"/>
              </a:rPr>
              <a:t>The expansion module contains two normally open relays. </a:t>
            </a:r>
          </a:p>
          <a:p>
            <a:pPr>
              <a:lnSpc>
                <a:spcPct val="90000"/>
              </a:lnSpc>
              <a:spcBef>
                <a:spcPts val="1000"/>
              </a:spcBef>
              <a:buClr>
                <a:schemeClr val="accent1"/>
              </a:buClr>
              <a:buSzPct val="80000"/>
            </a:pPr>
            <a:endParaRPr lang="en-US" sz="1500" dirty="0">
              <a:latin typeface="Helvetica" pitchFamily="2" charset="0"/>
            </a:endParaRPr>
          </a:p>
          <a:p>
            <a:pPr>
              <a:lnSpc>
                <a:spcPct val="90000"/>
              </a:lnSpc>
              <a:spcBef>
                <a:spcPts val="1000"/>
              </a:spcBef>
              <a:buClr>
                <a:schemeClr val="accent1"/>
              </a:buClr>
              <a:buSzPct val="80000"/>
            </a:pPr>
            <a:r>
              <a:rPr lang="en-US" sz="1500" b="1" u="sng" dirty="0">
                <a:latin typeface="Helvetica" pitchFamily="2" charset="0"/>
              </a:rPr>
              <a:t>Relay 1 (Cut-out)</a:t>
            </a:r>
            <a:r>
              <a:rPr lang="en-US" sz="1500" dirty="0">
                <a:latin typeface="Helvetica" pitchFamily="2" charset="0"/>
              </a:rPr>
              <a:t> is the driver authorization relay and will close once an authorized driver has successfully logged onto the system. Relay 1 is the black and black/white wires on the harness. </a:t>
            </a:r>
          </a:p>
          <a:p>
            <a:pPr>
              <a:lnSpc>
                <a:spcPct val="90000"/>
              </a:lnSpc>
              <a:spcBef>
                <a:spcPts val="1000"/>
              </a:spcBef>
              <a:buClr>
                <a:schemeClr val="accent1"/>
              </a:buClr>
              <a:buSzPct val="80000"/>
            </a:pPr>
            <a:endParaRPr lang="en-US" sz="1500" dirty="0">
              <a:latin typeface="Helvetica" pitchFamily="2" charset="0"/>
            </a:endParaRPr>
          </a:p>
          <a:p>
            <a:pPr>
              <a:lnSpc>
                <a:spcPct val="90000"/>
              </a:lnSpc>
              <a:spcBef>
                <a:spcPts val="1000"/>
              </a:spcBef>
              <a:buClr>
                <a:schemeClr val="accent1"/>
              </a:buClr>
              <a:buSzPct val="80000"/>
            </a:pPr>
            <a:r>
              <a:rPr lang="en-US" sz="1500" dirty="0">
                <a:latin typeface="Helvetica" pitchFamily="2" charset="0"/>
              </a:rPr>
              <a:t>The connections to the vehicle will be dependent on the type and model of vehicle and as recommended by qualified personnel to maintain safe operation of the vehicle. However, as a general guide: </a:t>
            </a:r>
          </a:p>
          <a:p>
            <a:pPr marL="742950" lvl="1" indent="-285750">
              <a:lnSpc>
                <a:spcPct val="90000"/>
              </a:lnSpc>
              <a:spcBef>
                <a:spcPts val="1000"/>
              </a:spcBef>
              <a:buClr>
                <a:schemeClr val="tx1"/>
              </a:buClr>
              <a:buSzPct val="80000"/>
              <a:buFont typeface="Arial" panose="020B0604020202020204" pitchFamily="34" charset="0"/>
              <a:buChar char="•"/>
            </a:pPr>
            <a:r>
              <a:rPr lang="en-US" sz="1500" u="sng" dirty="0">
                <a:latin typeface="Helvetica" pitchFamily="2" charset="0"/>
              </a:rPr>
              <a:t>IC vehicles</a:t>
            </a:r>
            <a:r>
              <a:rPr lang="en-US" sz="1500" dirty="0">
                <a:latin typeface="Helvetica" pitchFamily="2" charset="0"/>
              </a:rPr>
              <a:t> – in series with either the seat switch or the low 	power side of the starter motor (remembering the 3A current 	limit of the relay) </a:t>
            </a:r>
          </a:p>
          <a:p>
            <a:pPr marL="742950" lvl="1" indent="-285750">
              <a:lnSpc>
                <a:spcPct val="90000"/>
              </a:lnSpc>
              <a:spcBef>
                <a:spcPts val="1000"/>
              </a:spcBef>
              <a:buClr>
                <a:schemeClr val="tx1"/>
              </a:buClr>
              <a:buSzPct val="80000"/>
              <a:buFont typeface="Arial" panose="020B0604020202020204" pitchFamily="34" charset="0"/>
              <a:buChar char="•"/>
            </a:pPr>
            <a:r>
              <a:rPr lang="en-US" sz="1500" u="sng" dirty="0">
                <a:latin typeface="Helvetica" pitchFamily="2" charset="0"/>
              </a:rPr>
              <a:t>Electric vehicles</a:t>
            </a:r>
            <a:r>
              <a:rPr lang="en-US" sz="1500" dirty="0">
                <a:latin typeface="Helvetica" pitchFamily="2" charset="0"/>
              </a:rPr>
              <a:t> – in series with the seat switch. </a:t>
            </a:r>
          </a:p>
          <a:p>
            <a:pPr>
              <a:lnSpc>
                <a:spcPct val="90000"/>
              </a:lnSpc>
              <a:spcBef>
                <a:spcPts val="1000"/>
              </a:spcBef>
              <a:buClr>
                <a:schemeClr val="accent1"/>
              </a:buClr>
              <a:buSzPct val="80000"/>
            </a:pPr>
            <a:endParaRPr lang="en-US" sz="1500" dirty="0">
              <a:latin typeface="Helvetica" pitchFamily="2" charset="0"/>
            </a:endParaRPr>
          </a:p>
          <a:p>
            <a:pPr>
              <a:lnSpc>
                <a:spcPct val="90000"/>
              </a:lnSpc>
              <a:spcBef>
                <a:spcPts val="1000"/>
              </a:spcBef>
              <a:buClr>
                <a:schemeClr val="accent1"/>
              </a:buClr>
              <a:buSzPct val="80000"/>
            </a:pPr>
            <a:r>
              <a:rPr lang="en-US" sz="1500" b="1" u="sng" dirty="0">
                <a:latin typeface="Helvetica" pitchFamily="2" charset="0"/>
              </a:rPr>
              <a:t>Relay 2</a:t>
            </a:r>
            <a:r>
              <a:rPr lang="en-US" sz="1500" b="1" dirty="0">
                <a:latin typeface="Helvetica" pitchFamily="2" charset="0"/>
              </a:rPr>
              <a:t> </a:t>
            </a:r>
            <a:r>
              <a:rPr lang="en-US" sz="1500" dirty="0">
                <a:latin typeface="Helvetica" pitchFamily="2" charset="0"/>
              </a:rPr>
              <a:t>is the lockout relay and will close once a driver has logged on and (1) a mandatory pre-op check is not required, and/or (2) an impact or pre-op lockout does not exist. Relay 2 is the brown and grey wires on the harness. </a:t>
            </a:r>
          </a:p>
          <a:p>
            <a:pPr>
              <a:lnSpc>
                <a:spcPct val="90000"/>
              </a:lnSpc>
              <a:spcBef>
                <a:spcPts val="1000"/>
              </a:spcBef>
              <a:buClr>
                <a:schemeClr val="accent1"/>
              </a:buClr>
              <a:buSzPct val="80000"/>
              <a:buFont typeface="Wingdings 3" charset="2"/>
              <a:buChar char=""/>
            </a:pPr>
            <a:endParaRPr lang="en-US" sz="1500" dirty="0">
              <a:latin typeface="Helvetica" pitchFamily="2" charset="0"/>
            </a:endParaRPr>
          </a:p>
          <a:p>
            <a:pPr algn="ctr">
              <a:lnSpc>
                <a:spcPct val="90000"/>
              </a:lnSpc>
              <a:spcBef>
                <a:spcPts val="1000"/>
              </a:spcBef>
              <a:buClr>
                <a:schemeClr val="accent1"/>
              </a:buClr>
              <a:buSzPct val="80000"/>
            </a:pPr>
            <a:r>
              <a:rPr lang="en-US" sz="1500" b="1" u="sng" dirty="0">
                <a:latin typeface="Helvetica" pitchFamily="2" charset="0"/>
              </a:rPr>
              <a:t>*Both relays have a maximum switching current of 3A @ 30v DC* </a:t>
            </a:r>
          </a:p>
        </p:txBody>
      </p:sp>
      <p:pic>
        <p:nvPicPr>
          <p:cNvPr id="4" name="Picture 3">
            <a:extLst>
              <a:ext uri="{FF2B5EF4-FFF2-40B4-BE49-F238E27FC236}">
                <a16:creationId xmlns:a16="http://schemas.microsoft.com/office/drawing/2014/main" id="{C42DE667-9016-C01F-7A4D-3622213748D9}"/>
              </a:ext>
            </a:extLst>
          </p:cNvPr>
          <p:cNvPicPr>
            <a:picLocks noChangeAspect="1"/>
          </p:cNvPicPr>
          <p:nvPr/>
        </p:nvPicPr>
        <p:blipFill rotWithShape="1">
          <a:blip r:embed="rId4"/>
          <a:srcRect l="-237" t="25897" r="390" b="15822"/>
          <a:stretch>
            <a:fillRect/>
          </a:stretch>
        </p:blipFill>
        <p:spPr>
          <a:xfrm>
            <a:off x="581892" y="1235099"/>
            <a:ext cx="4140010" cy="3996907"/>
          </a:xfrm>
          <a:prstGeom prst="rect">
            <a:avLst/>
          </a:prstGeom>
        </p:spPr>
      </p:pic>
    </p:spTree>
    <p:extLst>
      <p:ext uri="{BB962C8B-B14F-4D97-AF65-F5344CB8AC3E}">
        <p14:creationId xmlns:p14="http://schemas.microsoft.com/office/powerpoint/2010/main" val="1110861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A6BCF-5C3B-B220-C9EC-DBE59A3E5CE4}"/>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A5384C72-35DC-87F0-5CDE-02C529B2CA39}"/>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BLOCK DIAGRAM</a:t>
            </a:r>
          </a:p>
        </p:txBody>
      </p:sp>
      <p:pic>
        <p:nvPicPr>
          <p:cNvPr id="34" name="Google Shape;154;p4" descr="CIIQ_Logo_Main.png">
            <a:extLst>
              <a:ext uri="{FF2B5EF4-FFF2-40B4-BE49-F238E27FC236}">
                <a16:creationId xmlns:a16="http://schemas.microsoft.com/office/drawing/2014/main" id="{3158D3E5-DE48-529C-392F-5EBE8FDBE62C}"/>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A8DC00BE-9269-8178-0DB6-D14F208724B6}"/>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CC51AA8B-0061-56C4-A379-EE8F72B2ED27}"/>
              </a:ext>
            </a:extLst>
          </p:cNvPr>
          <p:cNvSpPr txBox="1"/>
          <p:nvPr/>
        </p:nvSpPr>
        <p:spPr>
          <a:xfrm>
            <a:off x="2705792" y="5921891"/>
            <a:ext cx="6780415" cy="610750"/>
          </a:xfrm>
          <a:prstGeom prst="rect">
            <a:avLst/>
          </a:prstGeom>
          <a:noFill/>
          <a:ln>
            <a:noFill/>
          </a:ln>
        </p:spPr>
        <p:txBody>
          <a:bodyPr spcFirstLastPara="1" wrap="square" lIns="91400" tIns="91400" rIns="91400" bIns="91400" anchor="t" anchorCtr="0">
            <a:noAutofit/>
          </a:bodyPr>
          <a:lstStyle/>
          <a:p>
            <a:pPr algn="ctr"/>
            <a:r>
              <a:rPr lang="en-US" sz="1500" dirty="0">
                <a:latin typeface="Helvetica" pitchFamily="2" charset="0"/>
              </a:rPr>
              <a:t>** Power Converters required on vehicles over 48v **</a:t>
            </a:r>
          </a:p>
        </p:txBody>
      </p:sp>
      <p:pic>
        <p:nvPicPr>
          <p:cNvPr id="3" name="Picture 2">
            <a:extLst>
              <a:ext uri="{FF2B5EF4-FFF2-40B4-BE49-F238E27FC236}">
                <a16:creationId xmlns:a16="http://schemas.microsoft.com/office/drawing/2014/main" id="{5B34AEAF-F6A1-ACDD-DF58-2EAD38F2524C}"/>
              </a:ext>
            </a:extLst>
          </p:cNvPr>
          <p:cNvPicPr>
            <a:picLocks noChangeAspect="1"/>
          </p:cNvPicPr>
          <p:nvPr/>
        </p:nvPicPr>
        <p:blipFill>
          <a:blip r:embed="rId4"/>
          <a:stretch>
            <a:fillRect/>
          </a:stretch>
        </p:blipFill>
        <p:spPr>
          <a:xfrm>
            <a:off x="3076959" y="917326"/>
            <a:ext cx="6096000" cy="4752975"/>
          </a:xfrm>
          <a:prstGeom prst="rect">
            <a:avLst/>
          </a:prstGeom>
        </p:spPr>
      </p:pic>
      <p:pic>
        <p:nvPicPr>
          <p:cNvPr id="5" name="Picture 4">
            <a:extLst>
              <a:ext uri="{FF2B5EF4-FFF2-40B4-BE49-F238E27FC236}">
                <a16:creationId xmlns:a16="http://schemas.microsoft.com/office/drawing/2014/main" id="{118FC203-FD5C-84B3-D85A-50B1882C0A0B}"/>
              </a:ext>
            </a:extLst>
          </p:cNvPr>
          <p:cNvPicPr>
            <a:picLocks noChangeAspect="1"/>
          </p:cNvPicPr>
          <p:nvPr/>
        </p:nvPicPr>
        <p:blipFill>
          <a:blip r:embed="rId5"/>
          <a:stretch>
            <a:fillRect/>
          </a:stretch>
        </p:blipFill>
        <p:spPr>
          <a:xfrm>
            <a:off x="9584423" y="1020651"/>
            <a:ext cx="1757033" cy="2273162"/>
          </a:xfrm>
          <a:prstGeom prst="rect">
            <a:avLst/>
          </a:prstGeom>
          <a:ln>
            <a:noFill/>
          </a:ln>
          <a:effectLst>
            <a:softEdge rad="112500"/>
          </a:effectLst>
        </p:spPr>
      </p:pic>
      <p:cxnSp>
        <p:nvCxnSpPr>
          <p:cNvPr id="7" name="Straight Arrow Connector 6">
            <a:extLst>
              <a:ext uri="{FF2B5EF4-FFF2-40B4-BE49-F238E27FC236}">
                <a16:creationId xmlns:a16="http://schemas.microsoft.com/office/drawing/2014/main" id="{B92D594B-D172-5A6D-1D08-B9625B00C674}"/>
              </a:ext>
            </a:extLst>
          </p:cNvPr>
          <p:cNvCxnSpPr>
            <a:cxnSpLocks/>
            <a:stCxn id="8" idx="2"/>
          </p:cNvCxnSpPr>
          <p:nvPr/>
        </p:nvCxnSpPr>
        <p:spPr>
          <a:xfrm flipH="1">
            <a:off x="9172959" y="1931824"/>
            <a:ext cx="8090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908241CA-1C3D-8841-098F-93DCBD177547}"/>
              </a:ext>
            </a:extLst>
          </p:cNvPr>
          <p:cNvSpPr/>
          <p:nvPr/>
        </p:nvSpPr>
        <p:spPr>
          <a:xfrm>
            <a:off x="9981988" y="1673414"/>
            <a:ext cx="980660" cy="516820"/>
          </a:xfrm>
          <a:prstGeom prst="ellipse">
            <a:avLst/>
          </a:prstGeom>
          <a:noFill/>
          <a:ln w="381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pic>
        <p:nvPicPr>
          <p:cNvPr id="9" name="Picture 8">
            <a:extLst>
              <a:ext uri="{FF2B5EF4-FFF2-40B4-BE49-F238E27FC236}">
                <a16:creationId xmlns:a16="http://schemas.microsoft.com/office/drawing/2014/main" id="{077E3D3C-C9E4-B9B1-E3F2-A7BA8F470AD1}"/>
              </a:ext>
            </a:extLst>
          </p:cNvPr>
          <p:cNvPicPr>
            <a:picLocks noChangeAspect="1"/>
          </p:cNvPicPr>
          <p:nvPr/>
        </p:nvPicPr>
        <p:blipFill>
          <a:blip r:embed="rId6"/>
          <a:stretch>
            <a:fillRect/>
          </a:stretch>
        </p:blipFill>
        <p:spPr>
          <a:xfrm>
            <a:off x="666352" y="2178249"/>
            <a:ext cx="2283421" cy="1323436"/>
          </a:xfrm>
          <a:prstGeom prst="ellipse">
            <a:avLst/>
          </a:prstGeom>
          <a:ln>
            <a:noFill/>
          </a:ln>
          <a:effectLst>
            <a:softEdge rad="112500"/>
          </a:effectLst>
        </p:spPr>
      </p:pic>
      <p:cxnSp>
        <p:nvCxnSpPr>
          <p:cNvPr id="10" name="Straight Arrow Connector 9">
            <a:extLst>
              <a:ext uri="{FF2B5EF4-FFF2-40B4-BE49-F238E27FC236}">
                <a16:creationId xmlns:a16="http://schemas.microsoft.com/office/drawing/2014/main" id="{BE0AE67E-5A13-F8EB-ADB8-AA82EDD2327A}"/>
              </a:ext>
            </a:extLst>
          </p:cNvPr>
          <p:cNvCxnSpPr/>
          <p:nvPr/>
        </p:nvCxnSpPr>
        <p:spPr>
          <a:xfrm>
            <a:off x="2348737" y="3021812"/>
            <a:ext cx="2014330" cy="626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1431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878FC-5212-B99B-30A5-50EA2E44F88C}"/>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3B9B3EA3-1E13-A65A-F6C5-EA80F73C8032}"/>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Electrical Specifications:</a:t>
            </a:r>
          </a:p>
        </p:txBody>
      </p:sp>
      <p:pic>
        <p:nvPicPr>
          <p:cNvPr id="34" name="Google Shape;154;p4" descr="CIIQ_Logo_Main.png">
            <a:extLst>
              <a:ext uri="{FF2B5EF4-FFF2-40B4-BE49-F238E27FC236}">
                <a16:creationId xmlns:a16="http://schemas.microsoft.com/office/drawing/2014/main" id="{F80D189D-0695-092A-FDDA-56931458121B}"/>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A053A1DF-EAD4-35B3-90C6-85722211288B}"/>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pic>
        <p:nvPicPr>
          <p:cNvPr id="4" name="Picture 3">
            <a:extLst>
              <a:ext uri="{FF2B5EF4-FFF2-40B4-BE49-F238E27FC236}">
                <a16:creationId xmlns:a16="http://schemas.microsoft.com/office/drawing/2014/main" id="{5CEECE71-4F02-2794-8501-0B5DC103E067}"/>
              </a:ext>
            </a:extLst>
          </p:cNvPr>
          <p:cNvPicPr>
            <a:picLocks noChangeAspect="1"/>
          </p:cNvPicPr>
          <p:nvPr/>
        </p:nvPicPr>
        <p:blipFill>
          <a:blip r:embed="rId4"/>
          <a:stretch>
            <a:fillRect/>
          </a:stretch>
        </p:blipFill>
        <p:spPr>
          <a:xfrm>
            <a:off x="2235625" y="1362139"/>
            <a:ext cx="7720747" cy="3588889"/>
          </a:xfrm>
          <a:prstGeom prst="rect">
            <a:avLst/>
          </a:prstGeom>
        </p:spPr>
      </p:pic>
    </p:spTree>
    <p:extLst>
      <p:ext uri="{BB962C8B-B14F-4D97-AF65-F5344CB8AC3E}">
        <p14:creationId xmlns:p14="http://schemas.microsoft.com/office/powerpoint/2010/main" val="264710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4EF21-08AA-4191-0CA5-1CD7EAC1114E}"/>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2EF0E555-E9E1-AA16-998A-E31F9436A25F}"/>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BYPASS</a:t>
            </a:r>
          </a:p>
        </p:txBody>
      </p:sp>
      <p:pic>
        <p:nvPicPr>
          <p:cNvPr id="34" name="Google Shape;154;p4" descr="CIIQ_Logo_Main.png">
            <a:extLst>
              <a:ext uri="{FF2B5EF4-FFF2-40B4-BE49-F238E27FC236}">
                <a16:creationId xmlns:a16="http://schemas.microsoft.com/office/drawing/2014/main" id="{C7297E00-25E1-F2A5-A2F3-4FE02790939B}"/>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70143C47-F837-82F3-CD36-C4EA444E603C}"/>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pic>
        <p:nvPicPr>
          <p:cNvPr id="2" name="Picture 1">
            <a:extLst>
              <a:ext uri="{FF2B5EF4-FFF2-40B4-BE49-F238E27FC236}">
                <a16:creationId xmlns:a16="http://schemas.microsoft.com/office/drawing/2014/main" id="{D0C4F0DE-4F15-D2C2-04C0-193C9798E26B}"/>
              </a:ext>
            </a:extLst>
          </p:cNvPr>
          <p:cNvPicPr>
            <a:picLocks noChangeAspect="1"/>
          </p:cNvPicPr>
          <p:nvPr/>
        </p:nvPicPr>
        <p:blipFill>
          <a:blip r:embed="rId4"/>
          <a:srcRect r="596" b="11580"/>
          <a:stretch>
            <a:fillRect/>
          </a:stretch>
        </p:blipFill>
        <p:spPr>
          <a:xfrm>
            <a:off x="581371" y="1274637"/>
            <a:ext cx="2987229" cy="3883569"/>
          </a:xfrm>
          <a:prstGeom prst="rect">
            <a:avLst/>
          </a:prstGeom>
        </p:spPr>
      </p:pic>
      <p:sp>
        <p:nvSpPr>
          <p:cNvPr id="3" name="Google Shape;166;p7">
            <a:extLst>
              <a:ext uri="{FF2B5EF4-FFF2-40B4-BE49-F238E27FC236}">
                <a16:creationId xmlns:a16="http://schemas.microsoft.com/office/drawing/2014/main" id="{4F7B5915-2F23-B024-2B1D-984AB6673547}"/>
              </a:ext>
            </a:extLst>
          </p:cNvPr>
          <p:cNvSpPr txBox="1"/>
          <p:nvPr/>
        </p:nvSpPr>
        <p:spPr>
          <a:xfrm>
            <a:off x="4267768" y="794436"/>
            <a:ext cx="6780415" cy="1885122"/>
          </a:xfrm>
          <a:prstGeom prst="rect">
            <a:avLst/>
          </a:prstGeom>
          <a:noFill/>
          <a:ln>
            <a:noFill/>
          </a:ln>
        </p:spPr>
        <p:txBody>
          <a:bodyPr spcFirstLastPara="1" wrap="square" lIns="91400" tIns="91400" rIns="91400" bIns="91400" anchor="t" anchorCtr="0">
            <a:noAutofit/>
          </a:bodyPr>
          <a:lstStyle/>
          <a:p>
            <a:pPr algn="just">
              <a:lnSpc>
                <a:spcPct val="90000"/>
              </a:lnSpc>
              <a:spcBef>
                <a:spcPts val="1000"/>
              </a:spcBef>
              <a:buClr>
                <a:schemeClr val="accent1"/>
              </a:buClr>
              <a:buSzPct val="80000"/>
            </a:pPr>
            <a:r>
              <a:rPr lang="en-US" sz="1500" dirty="0">
                <a:latin typeface="Helvetica" pitchFamily="2" charset="0"/>
              </a:rPr>
              <a:t>If the module malfunctions and prevents the driver from logging on, then the system can be bypassed to ensure the vehicle remains operational until the malfunction is rectified. This is done by disconnecting the harness’s black and black/white wires (relay 1) from the vehicle and joining the two connectors on the vehicle as shown below.</a:t>
            </a:r>
          </a:p>
        </p:txBody>
      </p:sp>
      <p:pic>
        <p:nvPicPr>
          <p:cNvPr id="5" name="Picture 4">
            <a:extLst>
              <a:ext uri="{FF2B5EF4-FFF2-40B4-BE49-F238E27FC236}">
                <a16:creationId xmlns:a16="http://schemas.microsoft.com/office/drawing/2014/main" id="{B78B21BE-F933-0531-8E6A-89719CBC40E8}"/>
              </a:ext>
            </a:extLst>
          </p:cNvPr>
          <p:cNvPicPr>
            <a:picLocks noChangeAspect="1"/>
          </p:cNvPicPr>
          <p:nvPr/>
        </p:nvPicPr>
        <p:blipFill>
          <a:blip r:embed="rId5"/>
          <a:stretch>
            <a:fillRect/>
          </a:stretch>
        </p:blipFill>
        <p:spPr>
          <a:xfrm>
            <a:off x="4739076" y="2190244"/>
            <a:ext cx="5837797" cy="1885122"/>
          </a:xfrm>
          <a:prstGeom prst="rect">
            <a:avLst/>
          </a:prstGeom>
        </p:spPr>
      </p:pic>
      <p:sp>
        <p:nvSpPr>
          <p:cNvPr id="7" name="Google Shape;166;p7">
            <a:extLst>
              <a:ext uri="{FF2B5EF4-FFF2-40B4-BE49-F238E27FC236}">
                <a16:creationId xmlns:a16="http://schemas.microsoft.com/office/drawing/2014/main" id="{CE55C983-7092-31AA-316D-0CB069C0C69B}"/>
              </a:ext>
            </a:extLst>
          </p:cNvPr>
          <p:cNvSpPr txBox="1"/>
          <p:nvPr/>
        </p:nvSpPr>
        <p:spPr>
          <a:xfrm>
            <a:off x="4267768" y="4371561"/>
            <a:ext cx="6780415" cy="1754511"/>
          </a:xfrm>
          <a:prstGeom prst="rect">
            <a:avLst/>
          </a:prstGeom>
          <a:noFill/>
          <a:ln>
            <a:noFill/>
          </a:ln>
        </p:spPr>
        <p:txBody>
          <a:bodyPr spcFirstLastPara="1" wrap="square" lIns="91400" tIns="91400" rIns="91400" bIns="91400" anchor="t" anchorCtr="0">
            <a:noAutofit/>
          </a:bodyPr>
          <a:lstStyle/>
          <a:p>
            <a:pPr algn="just"/>
            <a:r>
              <a:rPr lang="en-US" sz="1500" dirty="0">
                <a:solidFill>
                  <a:schemeClr val="tx1">
                    <a:lumMod val="75000"/>
                    <a:lumOff val="25000"/>
                  </a:schemeClr>
                </a:solidFill>
                <a:latin typeface="Helvetica" pitchFamily="2" charset="0"/>
              </a:rPr>
              <a:t>The installer will need to supply and install connectors to suit the vehicle. 3M connectors are ideal for this connection, with opposite polarity as above.</a:t>
            </a:r>
          </a:p>
          <a:p>
            <a:pPr algn="just"/>
            <a:endParaRPr lang="en-US" sz="1500" dirty="0">
              <a:solidFill>
                <a:schemeClr val="tx1">
                  <a:lumMod val="75000"/>
                  <a:lumOff val="25000"/>
                </a:schemeClr>
              </a:solidFill>
              <a:latin typeface="Helvetica" pitchFamily="2" charset="0"/>
            </a:endParaRPr>
          </a:p>
          <a:p>
            <a:pPr algn="just"/>
            <a:r>
              <a:rPr lang="en-US" sz="1500" b="1" dirty="0">
                <a:latin typeface="Helvetica" pitchFamily="2" charset="0"/>
              </a:rPr>
              <a:t>**The bypass location should only be known to authorized technicians and Supervisors/Managers.**</a:t>
            </a:r>
          </a:p>
        </p:txBody>
      </p:sp>
    </p:spTree>
    <p:extLst>
      <p:ext uri="{BB962C8B-B14F-4D97-AF65-F5344CB8AC3E}">
        <p14:creationId xmlns:p14="http://schemas.microsoft.com/office/powerpoint/2010/main" val="272601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2;p2">
            <a:extLst>
              <a:ext uri="{FF2B5EF4-FFF2-40B4-BE49-F238E27FC236}">
                <a16:creationId xmlns:a16="http://schemas.microsoft.com/office/drawing/2014/main" id="{5AABA260-5380-C96A-347F-1E20E4CA3552}"/>
              </a:ext>
            </a:extLst>
          </p:cNvPr>
          <p:cNvSpPr txBox="1">
            <a:spLocks/>
          </p:cNvSpPr>
          <p:nvPr/>
        </p:nvSpPr>
        <p:spPr>
          <a:xfrm>
            <a:off x="266627" y="-66570"/>
            <a:ext cx="8367001" cy="455100"/>
          </a:xfrm>
          <a:prstGeom prst="rect">
            <a:avLst/>
          </a:prstGeom>
          <a:noFill/>
          <a:ln>
            <a:noFill/>
          </a:ln>
        </p:spPr>
        <p:txBody>
          <a:bodyPr spcFirstLastPara="1" vert="horz" wrap="square" lIns="91400" tIns="91400" rIns="91400" bIns="91400" rtlCol="0" anchor="t" anchorCtr="0">
            <a:normAutofit/>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rgbClr val="345462"/>
              </a:buClr>
              <a:buSzPts val="1700"/>
            </a:pPr>
            <a:endParaRPr lang="en-US" sz="1700" dirty="0"/>
          </a:p>
        </p:txBody>
      </p:sp>
      <p:pic>
        <p:nvPicPr>
          <p:cNvPr id="7" name="Picture 6">
            <a:extLst>
              <a:ext uri="{FF2B5EF4-FFF2-40B4-BE49-F238E27FC236}">
                <a16:creationId xmlns:a16="http://schemas.microsoft.com/office/drawing/2014/main" id="{69A16DFD-6EE8-2DC8-90BB-5C57C38903DA}"/>
              </a:ext>
            </a:extLst>
          </p:cNvPr>
          <p:cNvPicPr>
            <a:picLocks noChangeAspect="1"/>
          </p:cNvPicPr>
          <p:nvPr/>
        </p:nvPicPr>
        <p:blipFill>
          <a:blip r:embed="rId2"/>
          <a:stretch>
            <a:fillRect/>
          </a:stretch>
        </p:blipFill>
        <p:spPr>
          <a:xfrm>
            <a:off x="1128130" y="1139692"/>
            <a:ext cx="1474512" cy="1141232"/>
          </a:xfrm>
          <a:prstGeom prst="rect">
            <a:avLst/>
          </a:prstGeom>
        </p:spPr>
      </p:pic>
      <p:pic>
        <p:nvPicPr>
          <p:cNvPr id="8" name="Picture 7">
            <a:extLst>
              <a:ext uri="{FF2B5EF4-FFF2-40B4-BE49-F238E27FC236}">
                <a16:creationId xmlns:a16="http://schemas.microsoft.com/office/drawing/2014/main" id="{48447A47-A13B-92DE-335D-DC129F1F0DC8}"/>
              </a:ext>
            </a:extLst>
          </p:cNvPr>
          <p:cNvPicPr>
            <a:picLocks noChangeAspect="1"/>
          </p:cNvPicPr>
          <p:nvPr/>
        </p:nvPicPr>
        <p:blipFill>
          <a:blip r:embed="rId3"/>
          <a:stretch>
            <a:fillRect/>
          </a:stretch>
        </p:blipFill>
        <p:spPr>
          <a:xfrm>
            <a:off x="4155724" y="1211334"/>
            <a:ext cx="1099312" cy="1029986"/>
          </a:xfrm>
          <a:prstGeom prst="rect">
            <a:avLst/>
          </a:prstGeom>
        </p:spPr>
      </p:pic>
      <p:sp>
        <p:nvSpPr>
          <p:cNvPr id="9" name="TextBox 8">
            <a:extLst>
              <a:ext uri="{FF2B5EF4-FFF2-40B4-BE49-F238E27FC236}">
                <a16:creationId xmlns:a16="http://schemas.microsoft.com/office/drawing/2014/main" id="{0CC1E8FF-556C-1C23-9E58-7B77B9142C55}"/>
              </a:ext>
            </a:extLst>
          </p:cNvPr>
          <p:cNvSpPr txBox="1"/>
          <p:nvPr/>
        </p:nvSpPr>
        <p:spPr>
          <a:xfrm>
            <a:off x="3749259" y="894749"/>
            <a:ext cx="1314265" cy="307777"/>
          </a:xfrm>
          <a:prstGeom prst="rect">
            <a:avLst/>
          </a:prstGeom>
          <a:noFill/>
        </p:spPr>
        <p:txBody>
          <a:bodyPr wrap="square">
            <a:spAutoFit/>
          </a:bodyPr>
          <a:lstStyle/>
          <a:p>
            <a:pPr algn="ctr"/>
            <a:r>
              <a:rPr lang="en-US" sz="1400" dirty="0">
                <a:latin typeface="Helvetica" pitchFamily="2" charset="0"/>
              </a:rPr>
              <a:t>Wire crimper</a:t>
            </a:r>
          </a:p>
        </p:txBody>
      </p:sp>
      <p:sp>
        <p:nvSpPr>
          <p:cNvPr id="10" name="TextBox 9">
            <a:extLst>
              <a:ext uri="{FF2B5EF4-FFF2-40B4-BE49-F238E27FC236}">
                <a16:creationId xmlns:a16="http://schemas.microsoft.com/office/drawing/2014/main" id="{EBDECC08-8238-0F26-AE90-5E693EB2CE01}"/>
              </a:ext>
            </a:extLst>
          </p:cNvPr>
          <p:cNvSpPr txBox="1"/>
          <p:nvPr/>
        </p:nvSpPr>
        <p:spPr>
          <a:xfrm>
            <a:off x="1065460" y="911245"/>
            <a:ext cx="1600523" cy="307777"/>
          </a:xfrm>
          <a:prstGeom prst="rect">
            <a:avLst/>
          </a:prstGeom>
          <a:noFill/>
        </p:spPr>
        <p:txBody>
          <a:bodyPr wrap="square">
            <a:spAutoFit/>
          </a:bodyPr>
          <a:lstStyle/>
          <a:p>
            <a:pPr algn="ctr"/>
            <a:r>
              <a:rPr lang="en-US" sz="1400" dirty="0">
                <a:latin typeface="Helvetica" pitchFamily="2" charset="0"/>
              </a:rPr>
              <a:t>Soldering Iron Kit</a:t>
            </a:r>
          </a:p>
        </p:txBody>
      </p:sp>
      <p:pic>
        <p:nvPicPr>
          <p:cNvPr id="11" name="Picture 10">
            <a:extLst>
              <a:ext uri="{FF2B5EF4-FFF2-40B4-BE49-F238E27FC236}">
                <a16:creationId xmlns:a16="http://schemas.microsoft.com/office/drawing/2014/main" id="{F1BA48E2-0800-BEFC-AA67-1D12155EE655}"/>
              </a:ext>
            </a:extLst>
          </p:cNvPr>
          <p:cNvPicPr>
            <a:picLocks noChangeAspect="1"/>
          </p:cNvPicPr>
          <p:nvPr/>
        </p:nvPicPr>
        <p:blipFill>
          <a:blip r:embed="rId4"/>
          <a:stretch>
            <a:fillRect/>
          </a:stretch>
        </p:blipFill>
        <p:spPr>
          <a:xfrm>
            <a:off x="6788551" y="1319393"/>
            <a:ext cx="1191014" cy="749838"/>
          </a:xfrm>
          <a:prstGeom prst="rect">
            <a:avLst/>
          </a:prstGeom>
        </p:spPr>
      </p:pic>
      <p:sp>
        <p:nvSpPr>
          <p:cNvPr id="12" name="TextBox 11">
            <a:extLst>
              <a:ext uri="{FF2B5EF4-FFF2-40B4-BE49-F238E27FC236}">
                <a16:creationId xmlns:a16="http://schemas.microsoft.com/office/drawing/2014/main" id="{1F9F270E-5466-E5CC-EFF7-91E57C146EEF}"/>
              </a:ext>
            </a:extLst>
          </p:cNvPr>
          <p:cNvSpPr txBox="1"/>
          <p:nvPr/>
        </p:nvSpPr>
        <p:spPr>
          <a:xfrm>
            <a:off x="6275024" y="911245"/>
            <a:ext cx="2256620" cy="307777"/>
          </a:xfrm>
          <a:prstGeom prst="rect">
            <a:avLst/>
          </a:prstGeom>
          <a:noFill/>
        </p:spPr>
        <p:txBody>
          <a:bodyPr wrap="square">
            <a:spAutoFit/>
          </a:bodyPr>
          <a:lstStyle/>
          <a:p>
            <a:pPr algn="ctr"/>
            <a:r>
              <a:rPr lang="en-US" sz="1400" dirty="0">
                <a:latin typeface="Helvetica" pitchFamily="2" charset="0"/>
              </a:rPr>
              <a:t>Diagonal Cutting Pliers</a:t>
            </a:r>
          </a:p>
        </p:txBody>
      </p:sp>
      <p:pic>
        <p:nvPicPr>
          <p:cNvPr id="13" name="Picture 12">
            <a:extLst>
              <a:ext uri="{FF2B5EF4-FFF2-40B4-BE49-F238E27FC236}">
                <a16:creationId xmlns:a16="http://schemas.microsoft.com/office/drawing/2014/main" id="{8A635B9B-79CF-D3B2-2F9C-C61665070072}"/>
              </a:ext>
            </a:extLst>
          </p:cNvPr>
          <p:cNvPicPr>
            <a:picLocks noChangeAspect="1"/>
          </p:cNvPicPr>
          <p:nvPr/>
        </p:nvPicPr>
        <p:blipFill>
          <a:blip r:embed="rId5"/>
          <a:stretch>
            <a:fillRect/>
          </a:stretch>
        </p:blipFill>
        <p:spPr>
          <a:xfrm>
            <a:off x="1161927" y="2894838"/>
            <a:ext cx="1406918" cy="1265417"/>
          </a:xfrm>
          <a:prstGeom prst="rect">
            <a:avLst/>
          </a:prstGeom>
        </p:spPr>
      </p:pic>
      <p:sp>
        <p:nvSpPr>
          <p:cNvPr id="14" name="TextBox 13">
            <a:extLst>
              <a:ext uri="{FF2B5EF4-FFF2-40B4-BE49-F238E27FC236}">
                <a16:creationId xmlns:a16="http://schemas.microsoft.com/office/drawing/2014/main" id="{92FBA773-A5EA-E56E-E408-A94689AC83D0}"/>
              </a:ext>
            </a:extLst>
          </p:cNvPr>
          <p:cNvSpPr txBox="1"/>
          <p:nvPr/>
        </p:nvSpPr>
        <p:spPr>
          <a:xfrm>
            <a:off x="1201792" y="2478731"/>
            <a:ext cx="1327188" cy="307777"/>
          </a:xfrm>
          <a:prstGeom prst="rect">
            <a:avLst/>
          </a:prstGeom>
          <a:noFill/>
        </p:spPr>
        <p:txBody>
          <a:bodyPr wrap="square">
            <a:spAutoFit/>
          </a:bodyPr>
          <a:lstStyle/>
          <a:p>
            <a:pPr algn="ctr"/>
            <a:r>
              <a:rPr lang="en-US" sz="1400" dirty="0">
                <a:latin typeface="Helvetica" pitchFamily="2" charset="0"/>
              </a:rPr>
              <a:t>Multimeter</a:t>
            </a:r>
          </a:p>
        </p:txBody>
      </p:sp>
      <p:sp>
        <p:nvSpPr>
          <p:cNvPr id="15" name="TextBox 14">
            <a:extLst>
              <a:ext uri="{FF2B5EF4-FFF2-40B4-BE49-F238E27FC236}">
                <a16:creationId xmlns:a16="http://schemas.microsoft.com/office/drawing/2014/main" id="{0A27E99D-EF40-22F8-50C8-FACE6FB0BB27}"/>
              </a:ext>
            </a:extLst>
          </p:cNvPr>
          <p:cNvSpPr txBox="1"/>
          <p:nvPr/>
        </p:nvSpPr>
        <p:spPr>
          <a:xfrm>
            <a:off x="3858324" y="2464798"/>
            <a:ext cx="1694111" cy="307777"/>
          </a:xfrm>
          <a:prstGeom prst="rect">
            <a:avLst/>
          </a:prstGeom>
          <a:noFill/>
        </p:spPr>
        <p:txBody>
          <a:bodyPr wrap="square">
            <a:spAutoFit/>
          </a:bodyPr>
          <a:lstStyle/>
          <a:p>
            <a:pPr algn="ctr"/>
            <a:r>
              <a:rPr lang="en-US" sz="1400" dirty="0">
                <a:latin typeface="Helvetica" pitchFamily="2" charset="0"/>
              </a:rPr>
              <a:t>Wire Stripping</a:t>
            </a:r>
          </a:p>
        </p:txBody>
      </p:sp>
      <p:pic>
        <p:nvPicPr>
          <p:cNvPr id="16" name="Picture 15">
            <a:extLst>
              <a:ext uri="{FF2B5EF4-FFF2-40B4-BE49-F238E27FC236}">
                <a16:creationId xmlns:a16="http://schemas.microsoft.com/office/drawing/2014/main" id="{877DB9A7-0A61-415C-7691-2AA8575700E7}"/>
              </a:ext>
            </a:extLst>
          </p:cNvPr>
          <p:cNvPicPr>
            <a:picLocks noChangeAspect="1"/>
          </p:cNvPicPr>
          <p:nvPr/>
        </p:nvPicPr>
        <p:blipFill>
          <a:blip r:embed="rId6"/>
          <a:stretch>
            <a:fillRect/>
          </a:stretch>
        </p:blipFill>
        <p:spPr>
          <a:xfrm>
            <a:off x="4259112" y="2833404"/>
            <a:ext cx="892536" cy="1265418"/>
          </a:xfrm>
          <a:prstGeom prst="rect">
            <a:avLst/>
          </a:prstGeom>
        </p:spPr>
      </p:pic>
      <p:pic>
        <p:nvPicPr>
          <p:cNvPr id="17" name="Picture 16">
            <a:extLst>
              <a:ext uri="{FF2B5EF4-FFF2-40B4-BE49-F238E27FC236}">
                <a16:creationId xmlns:a16="http://schemas.microsoft.com/office/drawing/2014/main" id="{C9D862DF-6811-9D5A-E3ED-ABD3A7EF56ED}"/>
              </a:ext>
            </a:extLst>
          </p:cNvPr>
          <p:cNvPicPr>
            <a:picLocks noChangeAspect="1"/>
          </p:cNvPicPr>
          <p:nvPr/>
        </p:nvPicPr>
        <p:blipFill>
          <a:blip r:embed="rId7"/>
          <a:stretch>
            <a:fillRect/>
          </a:stretch>
        </p:blipFill>
        <p:spPr>
          <a:xfrm>
            <a:off x="2657844" y="5015305"/>
            <a:ext cx="1049846" cy="1046605"/>
          </a:xfrm>
          <a:prstGeom prst="rect">
            <a:avLst/>
          </a:prstGeom>
        </p:spPr>
      </p:pic>
      <p:sp>
        <p:nvSpPr>
          <p:cNvPr id="18" name="TextBox 17">
            <a:extLst>
              <a:ext uri="{FF2B5EF4-FFF2-40B4-BE49-F238E27FC236}">
                <a16:creationId xmlns:a16="http://schemas.microsoft.com/office/drawing/2014/main" id="{9BBDBEB9-BD23-C4A1-3065-260CAEA5E100}"/>
              </a:ext>
            </a:extLst>
          </p:cNvPr>
          <p:cNvSpPr txBox="1"/>
          <p:nvPr/>
        </p:nvSpPr>
        <p:spPr>
          <a:xfrm>
            <a:off x="2096345" y="4656707"/>
            <a:ext cx="2178326" cy="307777"/>
          </a:xfrm>
          <a:prstGeom prst="rect">
            <a:avLst/>
          </a:prstGeom>
          <a:noFill/>
        </p:spPr>
        <p:txBody>
          <a:bodyPr wrap="square">
            <a:spAutoFit/>
          </a:bodyPr>
          <a:lstStyle/>
          <a:p>
            <a:pPr algn="ctr"/>
            <a:r>
              <a:rPr lang="en-US" sz="1400" dirty="0">
                <a:latin typeface="Helvetica" pitchFamily="2" charset="0"/>
              </a:rPr>
              <a:t>Double Sided Tape 3M</a:t>
            </a:r>
          </a:p>
        </p:txBody>
      </p:sp>
      <p:pic>
        <p:nvPicPr>
          <p:cNvPr id="19" name="Picture 18">
            <a:extLst>
              <a:ext uri="{FF2B5EF4-FFF2-40B4-BE49-F238E27FC236}">
                <a16:creationId xmlns:a16="http://schemas.microsoft.com/office/drawing/2014/main" id="{ADBBE913-B317-6A6B-7326-45C9E4CD3B19}"/>
              </a:ext>
            </a:extLst>
          </p:cNvPr>
          <p:cNvPicPr>
            <a:picLocks noChangeAspect="1"/>
          </p:cNvPicPr>
          <p:nvPr/>
        </p:nvPicPr>
        <p:blipFill>
          <a:blip r:embed="rId8"/>
          <a:stretch>
            <a:fillRect/>
          </a:stretch>
        </p:blipFill>
        <p:spPr>
          <a:xfrm>
            <a:off x="9803256" y="1125043"/>
            <a:ext cx="791105" cy="1130150"/>
          </a:xfrm>
          <a:prstGeom prst="rect">
            <a:avLst/>
          </a:prstGeom>
        </p:spPr>
      </p:pic>
      <p:sp>
        <p:nvSpPr>
          <p:cNvPr id="20" name="TextBox 19">
            <a:extLst>
              <a:ext uri="{FF2B5EF4-FFF2-40B4-BE49-F238E27FC236}">
                <a16:creationId xmlns:a16="http://schemas.microsoft.com/office/drawing/2014/main" id="{0F310693-7733-60C6-CA71-30BF30E61AB1}"/>
              </a:ext>
            </a:extLst>
          </p:cNvPr>
          <p:cNvSpPr txBox="1"/>
          <p:nvPr/>
        </p:nvSpPr>
        <p:spPr>
          <a:xfrm>
            <a:off x="9224682" y="812847"/>
            <a:ext cx="1880792" cy="307777"/>
          </a:xfrm>
          <a:prstGeom prst="rect">
            <a:avLst/>
          </a:prstGeom>
          <a:noFill/>
        </p:spPr>
        <p:txBody>
          <a:bodyPr wrap="square">
            <a:spAutoFit/>
          </a:bodyPr>
          <a:lstStyle/>
          <a:p>
            <a:pPr algn="ctr"/>
            <a:r>
              <a:rPr lang="en-US" sz="1400" dirty="0">
                <a:latin typeface="Helvetica" pitchFamily="2" charset="0"/>
              </a:rPr>
              <a:t>Screwdrivers Kit</a:t>
            </a:r>
          </a:p>
        </p:txBody>
      </p:sp>
      <p:pic>
        <p:nvPicPr>
          <p:cNvPr id="21" name="Picture 20">
            <a:extLst>
              <a:ext uri="{FF2B5EF4-FFF2-40B4-BE49-F238E27FC236}">
                <a16:creationId xmlns:a16="http://schemas.microsoft.com/office/drawing/2014/main" id="{83D81684-8482-0A42-6B1C-A9715B7B7B1A}"/>
              </a:ext>
            </a:extLst>
          </p:cNvPr>
          <p:cNvPicPr>
            <a:picLocks noChangeAspect="1"/>
          </p:cNvPicPr>
          <p:nvPr/>
        </p:nvPicPr>
        <p:blipFill>
          <a:blip r:embed="rId9"/>
          <a:stretch>
            <a:fillRect/>
          </a:stretch>
        </p:blipFill>
        <p:spPr>
          <a:xfrm>
            <a:off x="6860211" y="2844569"/>
            <a:ext cx="1086246" cy="1168862"/>
          </a:xfrm>
          <a:prstGeom prst="rect">
            <a:avLst/>
          </a:prstGeom>
        </p:spPr>
      </p:pic>
      <p:sp>
        <p:nvSpPr>
          <p:cNvPr id="22" name="TextBox 21">
            <a:extLst>
              <a:ext uri="{FF2B5EF4-FFF2-40B4-BE49-F238E27FC236}">
                <a16:creationId xmlns:a16="http://schemas.microsoft.com/office/drawing/2014/main" id="{FA9F988B-16CE-76B1-A6E3-DADA0334422C}"/>
              </a:ext>
            </a:extLst>
          </p:cNvPr>
          <p:cNvSpPr txBox="1"/>
          <p:nvPr/>
        </p:nvSpPr>
        <p:spPr>
          <a:xfrm>
            <a:off x="6666078" y="2464797"/>
            <a:ext cx="1474512" cy="307777"/>
          </a:xfrm>
          <a:prstGeom prst="rect">
            <a:avLst/>
          </a:prstGeom>
          <a:noFill/>
        </p:spPr>
        <p:txBody>
          <a:bodyPr wrap="square">
            <a:spAutoFit/>
          </a:bodyPr>
          <a:lstStyle/>
          <a:p>
            <a:pPr algn="ctr"/>
            <a:r>
              <a:rPr lang="en-US" sz="1400" dirty="0">
                <a:latin typeface="Helvetica" pitchFamily="2" charset="0"/>
              </a:rPr>
              <a:t>Wrench set</a:t>
            </a:r>
          </a:p>
        </p:txBody>
      </p:sp>
      <p:pic>
        <p:nvPicPr>
          <p:cNvPr id="23" name="Picture 22">
            <a:extLst>
              <a:ext uri="{FF2B5EF4-FFF2-40B4-BE49-F238E27FC236}">
                <a16:creationId xmlns:a16="http://schemas.microsoft.com/office/drawing/2014/main" id="{35B8C928-CE91-0331-4599-DB8F93FDA346}"/>
              </a:ext>
            </a:extLst>
          </p:cNvPr>
          <p:cNvPicPr>
            <a:picLocks noChangeAspect="1"/>
          </p:cNvPicPr>
          <p:nvPr/>
        </p:nvPicPr>
        <p:blipFill>
          <a:blip r:embed="rId10"/>
          <a:stretch>
            <a:fillRect/>
          </a:stretch>
        </p:blipFill>
        <p:spPr>
          <a:xfrm>
            <a:off x="9445073" y="2868589"/>
            <a:ext cx="1440010" cy="1040223"/>
          </a:xfrm>
          <a:prstGeom prst="rect">
            <a:avLst/>
          </a:prstGeom>
        </p:spPr>
      </p:pic>
      <p:sp>
        <p:nvSpPr>
          <p:cNvPr id="24" name="TextBox 23">
            <a:extLst>
              <a:ext uri="{FF2B5EF4-FFF2-40B4-BE49-F238E27FC236}">
                <a16:creationId xmlns:a16="http://schemas.microsoft.com/office/drawing/2014/main" id="{4F2597A9-7EF3-598A-DDB2-8BCEEE54F080}"/>
              </a:ext>
            </a:extLst>
          </p:cNvPr>
          <p:cNvSpPr txBox="1"/>
          <p:nvPr/>
        </p:nvSpPr>
        <p:spPr>
          <a:xfrm>
            <a:off x="9384671" y="2448099"/>
            <a:ext cx="1572928" cy="307777"/>
          </a:xfrm>
          <a:prstGeom prst="rect">
            <a:avLst/>
          </a:prstGeom>
          <a:noFill/>
        </p:spPr>
        <p:txBody>
          <a:bodyPr wrap="square">
            <a:spAutoFit/>
          </a:bodyPr>
          <a:lstStyle/>
          <a:p>
            <a:pPr algn="ctr"/>
            <a:r>
              <a:rPr lang="en-US" sz="1400" dirty="0">
                <a:latin typeface="Helvetica" pitchFamily="2" charset="0"/>
              </a:rPr>
              <a:t>Allen Wrench Set</a:t>
            </a:r>
          </a:p>
        </p:txBody>
      </p:sp>
      <p:pic>
        <p:nvPicPr>
          <p:cNvPr id="25" name="Picture 24">
            <a:extLst>
              <a:ext uri="{FF2B5EF4-FFF2-40B4-BE49-F238E27FC236}">
                <a16:creationId xmlns:a16="http://schemas.microsoft.com/office/drawing/2014/main" id="{B848F028-CDFB-70F5-AFD0-66931A95074D}"/>
              </a:ext>
            </a:extLst>
          </p:cNvPr>
          <p:cNvPicPr>
            <a:picLocks noChangeAspect="1"/>
          </p:cNvPicPr>
          <p:nvPr/>
        </p:nvPicPr>
        <p:blipFill>
          <a:blip r:embed="rId11"/>
          <a:stretch>
            <a:fillRect/>
          </a:stretch>
        </p:blipFill>
        <p:spPr>
          <a:xfrm>
            <a:off x="4837371" y="5263484"/>
            <a:ext cx="849585" cy="523220"/>
          </a:xfrm>
          <a:prstGeom prst="rect">
            <a:avLst/>
          </a:prstGeom>
        </p:spPr>
      </p:pic>
      <p:pic>
        <p:nvPicPr>
          <p:cNvPr id="26" name="Picture 25">
            <a:extLst>
              <a:ext uri="{FF2B5EF4-FFF2-40B4-BE49-F238E27FC236}">
                <a16:creationId xmlns:a16="http://schemas.microsoft.com/office/drawing/2014/main" id="{24623561-A61B-848C-52F2-7CBCCFFB2DB9}"/>
              </a:ext>
            </a:extLst>
          </p:cNvPr>
          <p:cNvPicPr>
            <a:picLocks noChangeAspect="1"/>
          </p:cNvPicPr>
          <p:nvPr/>
        </p:nvPicPr>
        <p:blipFill>
          <a:blip r:embed="rId12"/>
          <a:stretch>
            <a:fillRect/>
          </a:stretch>
        </p:blipFill>
        <p:spPr>
          <a:xfrm>
            <a:off x="5800478" y="4994742"/>
            <a:ext cx="601596" cy="510168"/>
          </a:xfrm>
          <a:prstGeom prst="rect">
            <a:avLst/>
          </a:prstGeom>
        </p:spPr>
      </p:pic>
      <p:pic>
        <p:nvPicPr>
          <p:cNvPr id="27" name="Picture 26">
            <a:extLst>
              <a:ext uri="{FF2B5EF4-FFF2-40B4-BE49-F238E27FC236}">
                <a16:creationId xmlns:a16="http://schemas.microsoft.com/office/drawing/2014/main" id="{9D6E8052-170D-7C88-95A5-C7DD7ECA8D98}"/>
              </a:ext>
            </a:extLst>
          </p:cNvPr>
          <p:cNvPicPr>
            <a:picLocks noChangeAspect="1"/>
          </p:cNvPicPr>
          <p:nvPr/>
        </p:nvPicPr>
        <p:blipFill>
          <a:blip r:embed="rId13"/>
          <a:stretch>
            <a:fillRect/>
          </a:stretch>
        </p:blipFill>
        <p:spPr>
          <a:xfrm>
            <a:off x="5686956" y="5589890"/>
            <a:ext cx="601596" cy="577042"/>
          </a:xfrm>
          <a:prstGeom prst="rect">
            <a:avLst/>
          </a:prstGeom>
        </p:spPr>
      </p:pic>
      <p:pic>
        <p:nvPicPr>
          <p:cNvPr id="28" name="Picture 27">
            <a:extLst>
              <a:ext uri="{FF2B5EF4-FFF2-40B4-BE49-F238E27FC236}">
                <a16:creationId xmlns:a16="http://schemas.microsoft.com/office/drawing/2014/main" id="{DF8AA461-EACA-4A01-E5D5-1441DF69F200}"/>
              </a:ext>
            </a:extLst>
          </p:cNvPr>
          <p:cNvPicPr>
            <a:picLocks noChangeAspect="1"/>
          </p:cNvPicPr>
          <p:nvPr/>
        </p:nvPicPr>
        <p:blipFill>
          <a:blip r:embed="rId14"/>
          <a:stretch>
            <a:fillRect/>
          </a:stretch>
        </p:blipFill>
        <p:spPr>
          <a:xfrm>
            <a:off x="7666223" y="5076774"/>
            <a:ext cx="967405" cy="923666"/>
          </a:xfrm>
          <a:prstGeom prst="rect">
            <a:avLst/>
          </a:prstGeom>
        </p:spPr>
      </p:pic>
      <p:sp>
        <p:nvSpPr>
          <p:cNvPr id="29" name="TextBox 28">
            <a:extLst>
              <a:ext uri="{FF2B5EF4-FFF2-40B4-BE49-F238E27FC236}">
                <a16:creationId xmlns:a16="http://schemas.microsoft.com/office/drawing/2014/main" id="{AC07C55E-CE7B-396A-E405-C7B38679CA21}"/>
              </a:ext>
            </a:extLst>
          </p:cNvPr>
          <p:cNvSpPr txBox="1"/>
          <p:nvPr/>
        </p:nvSpPr>
        <p:spPr>
          <a:xfrm>
            <a:off x="4701014" y="4638976"/>
            <a:ext cx="2256619" cy="307777"/>
          </a:xfrm>
          <a:prstGeom prst="rect">
            <a:avLst/>
          </a:prstGeom>
          <a:noFill/>
        </p:spPr>
        <p:txBody>
          <a:bodyPr wrap="square">
            <a:spAutoFit/>
          </a:bodyPr>
          <a:lstStyle/>
          <a:p>
            <a:pPr algn="ctr"/>
            <a:r>
              <a:rPr lang="en-US" sz="1400" dirty="0">
                <a:latin typeface="Helvetica" pitchFamily="2" charset="0"/>
              </a:rPr>
              <a:t>Heat Shrink Connectors</a:t>
            </a:r>
          </a:p>
        </p:txBody>
      </p:sp>
      <p:sp>
        <p:nvSpPr>
          <p:cNvPr id="30" name="TextBox 29">
            <a:extLst>
              <a:ext uri="{FF2B5EF4-FFF2-40B4-BE49-F238E27FC236}">
                <a16:creationId xmlns:a16="http://schemas.microsoft.com/office/drawing/2014/main" id="{871583D0-59F4-E54B-8398-38EBC42A9A4F}"/>
              </a:ext>
            </a:extLst>
          </p:cNvPr>
          <p:cNvSpPr txBox="1"/>
          <p:nvPr/>
        </p:nvSpPr>
        <p:spPr>
          <a:xfrm>
            <a:off x="7276655" y="4563614"/>
            <a:ext cx="1746540" cy="523220"/>
          </a:xfrm>
          <a:prstGeom prst="rect">
            <a:avLst/>
          </a:prstGeom>
          <a:noFill/>
        </p:spPr>
        <p:txBody>
          <a:bodyPr wrap="square">
            <a:spAutoFit/>
          </a:bodyPr>
          <a:lstStyle/>
          <a:p>
            <a:pPr algn="ctr"/>
            <a:r>
              <a:rPr lang="en-US" sz="1400" dirty="0">
                <a:latin typeface="Helvetica" pitchFamily="2" charset="0"/>
              </a:rPr>
              <a:t>3M Female/Male Connector</a:t>
            </a:r>
          </a:p>
        </p:txBody>
      </p:sp>
      <p:pic>
        <p:nvPicPr>
          <p:cNvPr id="31" name="Picture 30">
            <a:extLst>
              <a:ext uri="{FF2B5EF4-FFF2-40B4-BE49-F238E27FC236}">
                <a16:creationId xmlns:a16="http://schemas.microsoft.com/office/drawing/2014/main" id="{A0E5CFFD-9DD1-287C-B4E5-0A2A70DF728F}"/>
              </a:ext>
            </a:extLst>
          </p:cNvPr>
          <p:cNvPicPr>
            <a:picLocks noChangeAspect="1"/>
          </p:cNvPicPr>
          <p:nvPr/>
        </p:nvPicPr>
        <p:blipFill>
          <a:blip r:embed="rId15"/>
          <a:stretch>
            <a:fillRect/>
          </a:stretch>
        </p:blipFill>
        <p:spPr>
          <a:xfrm>
            <a:off x="9648910" y="5029044"/>
            <a:ext cx="1071644" cy="1119849"/>
          </a:xfrm>
          <a:prstGeom prst="rect">
            <a:avLst/>
          </a:prstGeom>
        </p:spPr>
      </p:pic>
      <p:sp>
        <p:nvSpPr>
          <p:cNvPr id="32" name="TextBox 31">
            <a:extLst>
              <a:ext uri="{FF2B5EF4-FFF2-40B4-BE49-F238E27FC236}">
                <a16:creationId xmlns:a16="http://schemas.microsoft.com/office/drawing/2014/main" id="{A185B0AF-5D01-3D5E-C047-175A8265F51B}"/>
              </a:ext>
            </a:extLst>
          </p:cNvPr>
          <p:cNvSpPr txBox="1"/>
          <p:nvPr/>
        </p:nvSpPr>
        <p:spPr>
          <a:xfrm>
            <a:off x="9555011" y="4656707"/>
            <a:ext cx="1402588" cy="307777"/>
          </a:xfrm>
          <a:prstGeom prst="rect">
            <a:avLst/>
          </a:prstGeom>
          <a:noFill/>
        </p:spPr>
        <p:txBody>
          <a:bodyPr wrap="square">
            <a:spAutoFit/>
          </a:bodyPr>
          <a:lstStyle/>
          <a:p>
            <a:pPr algn="ctr"/>
            <a:r>
              <a:rPr lang="en-US" sz="1400" dirty="0">
                <a:latin typeface="Helvetica" pitchFamily="2" charset="0"/>
              </a:rPr>
              <a:t>Zip Ties</a:t>
            </a:r>
          </a:p>
        </p:txBody>
      </p:sp>
      <p:sp>
        <p:nvSpPr>
          <p:cNvPr id="33" name="Rectangle 32">
            <a:extLst>
              <a:ext uri="{FF2B5EF4-FFF2-40B4-BE49-F238E27FC236}">
                <a16:creationId xmlns:a16="http://schemas.microsoft.com/office/drawing/2014/main" id="{36FE6745-AB40-6845-0613-6706A34C130A}"/>
              </a:ext>
            </a:extLst>
          </p:cNvPr>
          <p:cNvSpPr/>
          <p:nvPr/>
        </p:nvSpPr>
        <p:spPr>
          <a:xfrm>
            <a:off x="2114560" y="4497858"/>
            <a:ext cx="8843039" cy="1866880"/>
          </a:xfrm>
          <a:prstGeom prst="rect">
            <a:avLst/>
          </a:prstGeom>
          <a:noFill/>
          <a:ln w="9525" cap="flat" cmpd="sng" algn="ctr">
            <a:solidFill>
              <a:srgbClr val="2A556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34" name="Google Shape;154;p4" descr="CIIQ_Logo_Main.png">
            <a:extLst>
              <a:ext uri="{FF2B5EF4-FFF2-40B4-BE49-F238E27FC236}">
                <a16:creationId xmlns:a16="http://schemas.microsoft.com/office/drawing/2014/main" id="{D0BC87A6-DFEA-69CB-5214-79B829F8EDC2}"/>
              </a:ext>
            </a:extLst>
          </p:cNvPr>
          <p:cNvPicPr preferRelativeResize="0"/>
          <p:nvPr/>
        </p:nvPicPr>
        <p:blipFill rotWithShape="1">
          <a:blip r:embed="rId16">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74E1905D-4170-7678-7402-6A8D27E1313C}"/>
              </a:ext>
            </a:extLst>
          </p:cNvPr>
          <p:cNvPicPr preferRelativeResize="0"/>
          <p:nvPr/>
        </p:nvPicPr>
        <p:blipFill rotWithShape="1">
          <a:blip r:embed="rId17">
            <a:alphaModFix/>
          </a:blip>
          <a:srcRect/>
          <a:stretch/>
        </p:blipFill>
        <p:spPr>
          <a:xfrm>
            <a:off x="20783" y="6718462"/>
            <a:ext cx="12192000" cy="136501"/>
          </a:xfrm>
          <a:prstGeom prst="rect">
            <a:avLst/>
          </a:prstGeom>
          <a:noFill/>
          <a:ln>
            <a:noFill/>
          </a:ln>
        </p:spPr>
      </p:pic>
      <p:sp>
        <p:nvSpPr>
          <p:cNvPr id="37" name="Google Shape;132;p2">
            <a:extLst>
              <a:ext uri="{FF2B5EF4-FFF2-40B4-BE49-F238E27FC236}">
                <a16:creationId xmlns:a16="http://schemas.microsoft.com/office/drawing/2014/main" id="{986B4DD3-A054-F074-1444-77D80F53FD47}"/>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rgbClr val="345462"/>
              </a:buClr>
              <a:buSzPts val="1700"/>
            </a:pPr>
            <a:r>
              <a:rPr lang="en-US" sz="1800" dirty="0">
                <a:solidFill>
                  <a:srgbClr val="2A5564"/>
                </a:solidFill>
                <a:latin typeface="Helvetica" pitchFamily="2" charset="0"/>
              </a:rPr>
              <a:t>TOOLS AND MATERIALS (Suggested)</a:t>
            </a:r>
          </a:p>
        </p:txBody>
      </p:sp>
    </p:spTree>
    <p:extLst>
      <p:ext uri="{BB962C8B-B14F-4D97-AF65-F5344CB8AC3E}">
        <p14:creationId xmlns:p14="http://schemas.microsoft.com/office/powerpoint/2010/main" val="1413147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1FDC7-F320-1939-6888-C78EF64F52A1}"/>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51A40694-1FAC-524E-47D0-977A36A21033}"/>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rgbClr val="345462"/>
              </a:buClr>
              <a:buSzPts val="1700"/>
            </a:pPr>
            <a:r>
              <a:rPr lang="en-US" sz="1800" dirty="0">
                <a:solidFill>
                  <a:srgbClr val="2A5564"/>
                </a:solidFill>
                <a:latin typeface="Helvetica" pitchFamily="2" charset="0"/>
              </a:rPr>
              <a:t>                  Kit Components</a:t>
            </a:r>
            <a:endParaRPr lang="en-US" sz="1700" dirty="0">
              <a:solidFill>
                <a:srgbClr val="2A5564"/>
              </a:solidFill>
              <a:latin typeface="Helvetica" pitchFamily="2" charset="0"/>
            </a:endParaRPr>
          </a:p>
        </p:txBody>
      </p:sp>
      <p:sp>
        <p:nvSpPr>
          <p:cNvPr id="22" name="TextBox 21">
            <a:extLst>
              <a:ext uri="{FF2B5EF4-FFF2-40B4-BE49-F238E27FC236}">
                <a16:creationId xmlns:a16="http://schemas.microsoft.com/office/drawing/2014/main" id="{716BA497-8910-DD97-8E6D-D7990B7055FF}"/>
              </a:ext>
            </a:extLst>
          </p:cNvPr>
          <p:cNvSpPr txBox="1"/>
          <p:nvPr/>
        </p:nvSpPr>
        <p:spPr>
          <a:xfrm>
            <a:off x="1565991" y="1695911"/>
            <a:ext cx="1474512" cy="307777"/>
          </a:xfrm>
          <a:prstGeom prst="rect">
            <a:avLst/>
          </a:prstGeom>
          <a:noFill/>
        </p:spPr>
        <p:txBody>
          <a:bodyPr wrap="square">
            <a:spAutoFit/>
          </a:bodyPr>
          <a:lstStyle/>
          <a:p>
            <a:pPr algn="ctr"/>
            <a:r>
              <a:rPr lang="en-US" sz="1400" dirty="0">
                <a:latin typeface="Helvetica" pitchFamily="2" charset="0"/>
              </a:rPr>
              <a:t>Main Module</a:t>
            </a:r>
          </a:p>
        </p:txBody>
      </p:sp>
      <p:pic>
        <p:nvPicPr>
          <p:cNvPr id="34" name="Google Shape;154;p4" descr="CIIQ_Logo_Main.png">
            <a:extLst>
              <a:ext uri="{FF2B5EF4-FFF2-40B4-BE49-F238E27FC236}">
                <a16:creationId xmlns:a16="http://schemas.microsoft.com/office/drawing/2014/main" id="{4D3312D9-A280-C35B-CCDC-3B41730023CF}"/>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64BA265A-153F-FDD1-AC5A-88FB1313A30A}"/>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A4DAB43F-6995-A91A-38A9-A8AA63FFA24E}"/>
              </a:ext>
            </a:extLst>
          </p:cNvPr>
          <p:cNvSpPr txBox="1"/>
          <p:nvPr/>
        </p:nvSpPr>
        <p:spPr>
          <a:xfrm>
            <a:off x="207543" y="974457"/>
            <a:ext cx="5818568" cy="436773"/>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A standard Fleet iQ360 kit consists of the following components: </a:t>
            </a:r>
          </a:p>
        </p:txBody>
      </p:sp>
      <p:pic>
        <p:nvPicPr>
          <p:cNvPr id="3" name="Google Shape;178;p8" descr="fleet-iq360 logo dark.png">
            <a:extLst>
              <a:ext uri="{FF2B5EF4-FFF2-40B4-BE49-F238E27FC236}">
                <a16:creationId xmlns:a16="http://schemas.microsoft.com/office/drawing/2014/main" id="{CAF1D3B1-0BD3-DCD3-1945-3DA9B601D78B}"/>
              </a:ext>
            </a:extLst>
          </p:cNvPr>
          <p:cNvPicPr preferRelativeResize="0"/>
          <p:nvPr/>
        </p:nvPicPr>
        <p:blipFill rotWithShape="1">
          <a:blip r:embed="rId4">
            <a:alphaModFix/>
          </a:blip>
          <a:srcRect/>
          <a:stretch/>
        </p:blipFill>
        <p:spPr>
          <a:xfrm>
            <a:off x="303631" y="358698"/>
            <a:ext cx="1093467" cy="391241"/>
          </a:xfrm>
          <a:prstGeom prst="rect">
            <a:avLst/>
          </a:prstGeom>
          <a:noFill/>
          <a:ln>
            <a:noFill/>
          </a:ln>
        </p:spPr>
      </p:pic>
      <p:pic>
        <p:nvPicPr>
          <p:cNvPr id="4" name="Picture 3">
            <a:extLst>
              <a:ext uri="{FF2B5EF4-FFF2-40B4-BE49-F238E27FC236}">
                <a16:creationId xmlns:a16="http://schemas.microsoft.com/office/drawing/2014/main" id="{2A91314A-E160-EE9A-5361-AFC7CE0E0510}"/>
              </a:ext>
            </a:extLst>
          </p:cNvPr>
          <p:cNvPicPr>
            <a:picLocks noChangeAspect="1"/>
          </p:cNvPicPr>
          <p:nvPr/>
        </p:nvPicPr>
        <p:blipFill>
          <a:blip r:embed="rId5"/>
          <a:srcRect l="3881" t="14431" r="7539" b="4901"/>
          <a:stretch>
            <a:fillRect/>
          </a:stretch>
        </p:blipFill>
        <p:spPr>
          <a:xfrm>
            <a:off x="1397098" y="2063666"/>
            <a:ext cx="1991171" cy="1536711"/>
          </a:xfrm>
          <a:prstGeom prst="rect">
            <a:avLst/>
          </a:prstGeom>
        </p:spPr>
      </p:pic>
      <p:pic>
        <p:nvPicPr>
          <p:cNvPr id="5" name="Picture 4">
            <a:extLst>
              <a:ext uri="{FF2B5EF4-FFF2-40B4-BE49-F238E27FC236}">
                <a16:creationId xmlns:a16="http://schemas.microsoft.com/office/drawing/2014/main" id="{319842EF-2C7D-46D6-9DA6-3A318F8505D9}"/>
              </a:ext>
            </a:extLst>
          </p:cNvPr>
          <p:cNvPicPr>
            <a:picLocks noChangeAspect="1"/>
          </p:cNvPicPr>
          <p:nvPr/>
        </p:nvPicPr>
        <p:blipFill>
          <a:blip r:embed="rId6"/>
          <a:srcRect l="4340" t="16351" r="4654" b="7547"/>
          <a:stretch>
            <a:fillRect/>
          </a:stretch>
        </p:blipFill>
        <p:spPr>
          <a:xfrm>
            <a:off x="3788527" y="2065613"/>
            <a:ext cx="2054373" cy="1536711"/>
          </a:xfrm>
          <a:prstGeom prst="rect">
            <a:avLst/>
          </a:prstGeom>
        </p:spPr>
      </p:pic>
      <p:sp>
        <p:nvSpPr>
          <p:cNvPr id="35" name="TextBox 34">
            <a:extLst>
              <a:ext uri="{FF2B5EF4-FFF2-40B4-BE49-F238E27FC236}">
                <a16:creationId xmlns:a16="http://schemas.microsoft.com/office/drawing/2014/main" id="{E154A017-9198-F378-8089-EF38BD7BCDE3}"/>
              </a:ext>
            </a:extLst>
          </p:cNvPr>
          <p:cNvSpPr txBox="1"/>
          <p:nvPr/>
        </p:nvSpPr>
        <p:spPr>
          <a:xfrm>
            <a:off x="3882244" y="1695911"/>
            <a:ext cx="1866937" cy="523220"/>
          </a:xfrm>
          <a:prstGeom prst="rect">
            <a:avLst/>
          </a:prstGeom>
          <a:noFill/>
        </p:spPr>
        <p:txBody>
          <a:bodyPr wrap="square">
            <a:spAutoFit/>
          </a:bodyPr>
          <a:lstStyle/>
          <a:p>
            <a:pPr algn="ctr"/>
            <a:r>
              <a:rPr lang="en-US" sz="1400" dirty="0">
                <a:latin typeface="Helvetica" pitchFamily="2" charset="0"/>
              </a:rPr>
              <a:t>Main Module Harness</a:t>
            </a:r>
          </a:p>
        </p:txBody>
      </p:sp>
      <p:pic>
        <p:nvPicPr>
          <p:cNvPr id="37" name="Picture 36">
            <a:extLst>
              <a:ext uri="{FF2B5EF4-FFF2-40B4-BE49-F238E27FC236}">
                <a16:creationId xmlns:a16="http://schemas.microsoft.com/office/drawing/2014/main" id="{C705534C-EEB0-4948-9DFF-FECB247C01DA}"/>
              </a:ext>
            </a:extLst>
          </p:cNvPr>
          <p:cNvPicPr>
            <a:picLocks noChangeAspect="1"/>
          </p:cNvPicPr>
          <p:nvPr/>
        </p:nvPicPr>
        <p:blipFill>
          <a:blip r:embed="rId7"/>
          <a:srcRect l="2949" t="14768" r="4141" b="4458"/>
          <a:stretch>
            <a:fillRect/>
          </a:stretch>
        </p:blipFill>
        <p:spPr>
          <a:xfrm>
            <a:off x="6243158" y="2056766"/>
            <a:ext cx="2039027" cy="1536321"/>
          </a:xfrm>
          <a:prstGeom prst="rect">
            <a:avLst/>
          </a:prstGeom>
        </p:spPr>
      </p:pic>
      <p:sp>
        <p:nvSpPr>
          <p:cNvPr id="38" name="TextBox 37">
            <a:extLst>
              <a:ext uri="{FF2B5EF4-FFF2-40B4-BE49-F238E27FC236}">
                <a16:creationId xmlns:a16="http://schemas.microsoft.com/office/drawing/2014/main" id="{9FA2B83F-85CD-1C1D-2BE7-D4F18CC333C6}"/>
              </a:ext>
            </a:extLst>
          </p:cNvPr>
          <p:cNvSpPr txBox="1"/>
          <p:nvPr/>
        </p:nvSpPr>
        <p:spPr>
          <a:xfrm>
            <a:off x="6059815" y="1683233"/>
            <a:ext cx="2470069" cy="307777"/>
          </a:xfrm>
          <a:prstGeom prst="rect">
            <a:avLst/>
          </a:prstGeom>
          <a:noFill/>
        </p:spPr>
        <p:txBody>
          <a:bodyPr wrap="square">
            <a:spAutoFit/>
          </a:bodyPr>
          <a:lstStyle/>
          <a:p>
            <a:pPr algn="ctr"/>
            <a:r>
              <a:rPr lang="en-US" sz="1400" dirty="0">
                <a:latin typeface="Helvetica" pitchFamily="2" charset="0"/>
              </a:rPr>
              <a:t>Mounting Bracket &amp; Screws</a:t>
            </a:r>
          </a:p>
        </p:txBody>
      </p:sp>
      <p:pic>
        <p:nvPicPr>
          <p:cNvPr id="39" name="Picture 38">
            <a:extLst>
              <a:ext uri="{FF2B5EF4-FFF2-40B4-BE49-F238E27FC236}">
                <a16:creationId xmlns:a16="http://schemas.microsoft.com/office/drawing/2014/main" id="{9935E964-B6BA-2C89-56B4-332F6A2688D5}"/>
              </a:ext>
            </a:extLst>
          </p:cNvPr>
          <p:cNvPicPr>
            <a:picLocks noChangeAspect="1"/>
          </p:cNvPicPr>
          <p:nvPr/>
        </p:nvPicPr>
        <p:blipFill>
          <a:blip r:embed="rId8"/>
          <a:stretch>
            <a:fillRect/>
          </a:stretch>
        </p:blipFill>
        <p:spPr>
          <a:xfrm rot="5400000">
            <a:off x="8974672" y="1771437"/>
            <a:ext cx="1543611" cy="2128069"/>
          </a:xfrm>
          <a:prstGeom prst="rect">
            <a:avLst/>
          </a:prstGeom>
        </p:spPr>
      </p:pic>
      <p:sp>
        <p:nvSpPr>
          <p:cNvPr id="41" name="TextBox 40">
            <a:extLst>
              <a:ext uri="{FF2B5EF4-FFF2-40B4-BE49-F238E27FC236}">
                <a16:creationId xmlns:a16="http://schemas.microsoft.com/office/drawing/2014/main" id="{815A35BB-69B7-E81A-006A-DC34C136D0C6}"/>
              </a:ext>
            </a:extLst>
          </p:cNvPr>
          <p:cNvSpPr txBox="1"/>
          <p:nvPr/>
        </p:nvSpPr>
        <p:spPr>
          <a:xfrm>
            <a:off x="8511442" y="1695910"/>
            <a:ext cx="2470069" cy="307777"/>
          </a:xfrm>
          <a:prstGeom prst="rect">
            <a:avLst/>
          </a:prstGeom>
          <a:noFill/>
        </p:spPr>
        <p:txBody>
          <a:bodyPr wrap="square">
            <a:spAutoFit/>
          </a:bodyPr>
          <a:lstStyle/>
          <a:p>
            <a:pPr algn="ctr"/>
            <a:r>
              <a:rPr lang="en-US" sz="1400" dirty="0">
                <a:latin typeface="Helvetica" pitchFamily="2" charset="0"/>
              </a:rPr>
              <a:t>RAM Mount</a:t>
            </a:r>
          </a:p>
        </p:txBody>
      </p:sp>
      <p:sp>
        <p:nvSpPr>
          <p:cNvPr id="43" name="TextBox 42">
            <a:extLst>
              <a:ext uri="{FF2B5EF4-FFF2-40B4-BE49-F238E27FC236}">
                <a16:creationId xmlns:a16="http://schemas.microsoft.com/office/drawing/2014/main" id="{123C0211-C635-3BC6-C01B-1395154730CE}"/>
              </a:ext>
            </a:extLst>
          </p:cNvPr>
          <p:cNvSpPr txBox="1"/>
          <p:nvPr/>
        </p:nvSpPr>
        <p:spPr>
          <a:xfrm>
            <a:off x="3876504" y="3897553"/>
            <a:ext cx="1866937" cy="307777"/>
          </a:xfrm>
          <a:prstGeom prst="rect">
            <a:avLst/>
          </a:prstGeom>
          <a:noFill/>
        </p:spPr>
        <p:txBody>
          <a:bodyPr wrap="square">
            <a:spAutoFit/>
          </a:bodyPr>
          <a:lstStyle/>
          <a:p>
            <a:pPr algn="ctr"/>
            <a:r>
              <a:rPr lang="en-US" sz="1400" dirty="0">
                <a:latin typeface="Helvetica" pitchFamily="2" charset="0"/>
              </a:rPr>
              <a:t>Expansion Module</a:t>
            </a:r>
          </a:p>
        </p:txBody>
      </p:sp>
      <p:sp>
        <p:nvSpPr>
          <p:cNvPr id="46" name="TextBox 45">
            <a:extLst>
              <a:ext uri="{FF2B5EF4-FFF2-40B4-BE49-F238E27FC236}">
                <a16:creationId xmlns:a16="http://schemas.microsoft.com/office/drawing/2014/main" id="{CC35B082-6247-F49A-AB95-B6543AE2FEF7}"/>
              </a:ext>
            </a:extLst>
          </p:cNvPr>
          <p:cNvSpPr txBox="1"/>
          <p:nvPr/>
        </p:nvSpPr>
        <p:spPr>
          <a:xfrm>
            <a:off x="6045529" y="3897552"/>
            <a:ext cx="2434284" cy="307777"/>
          </a:xfrm>
          <a:prstGeom prst="rect">
            <a:avLst/>
          </a:prstGeom>
          <a:noFill/>
        </p:spPr>
        <p:txBody>
          <a:bodyPr wrap="square">
            <a:spAutoFit/>
          </a:bodyPr>
          <a:lstStyle/>
          <a:p>
            <a:pPr algn="ctr"/>
            <a:r>
              <a:rPr lang="en-US" sz="1400" dirty="0">
                <a:latin typeface="Helvetica" pitchFamily="2" charset="0"/>
              </a:rPr>
              <a:t>Expansion Module Harness</a:t>
            </a:r>
          </a:p>
        </p:txBody>
      </p:sp>
      <p:pic>
        <p:nvPicPr>
          <p:cNvPr id="48" name="Picture 47" descr="A close-up of a wire&#10;&#10;AI-generated content may be incorrect.">
            <a:extLst>
              <a:ext uri="{FF2B5EF4-FFF2-40B4-BE49-F238E27FC236}">
                <a16:creationId xmlns:a16="http://schemas.microsoft.com/office/drawing/2014/main" id="{3CBCF826-F7DA-08DB-8383-240C86F8DCF9}"/>
              </a:ext>
            </a:extLst>
          </p:cNvPr>
          <p:cNvPicPr>
            <a:picLocks noChangeAspect="1"/>
          </p:cNvPicPr>
          <p:nvPr/>
        </p:nvPicPr>
        <p:blipFill>
          <a:blip r:embed="rId9"/>
          <a:stretch>
            <a:fillRect/>
          </a:stretch>
        </p:blipFill>
        <p:spPr>
          <a:xfrm>
            <a:off x="6261922" y="4279520"/>
            <a:ext cx="2065854" cy="1550144"/>
          </a:xfrm>
          <a:prstGeom prst="rect">
            <a:avLst/>
          </a:prstGeom>
        </p:spPr>
      </p:pic>
      <p:pic>
        <p:nvPicPr>
          <p:cNvPr id="50" name="Picture 49" descr="A white electronic device on a wooden surface&#10;&#10;AI-generated content may be incorrect.">
            <a:extLst>
              <a:ext uri="{FF2B5EF4-FFF2-40B4-BE49-F238E27FC236}">
                <a16:creationId xmlns:a16="http://schemas.microsoft.com/office/drawing/2014/main" id="{205C4939-EF09-D7A5-822A-45C61EE8CAD6}"/>
              </a:ext>
            </a:extLst>
          </p:cNvPr>
          <p:cNvPicPr>
            <a:picLocks noChangeAspect="1"/>
          </p:cNvPicPr>
          <p:nvPr/>
        </p:nvPicPr>
        <p:blipFill>
          <a:blip r:embed="rId10"/>
          <a:stretch>
            <a:fillRect/>
          </a:stretch>
        </p:blipFill>
        <p:spPr>
          <a:xfrm>
            <a:off x="3777046" y="4276356"/>
            <a:ext cx="2065854" cy="1550144"/>
          </a:xfrm>
          <a:prstGeom prst="rect">
            <a:avLst/>
          </a:prstGeom>
        </p:spPr>
      </p:pic>
    </p:spTree>
    <p:extLst>
      <p:ext uri="{BB962C8B-B14F-4D97-AF65-F5344CB8AC3E}">
        <p14:creationId xmlns:p14="http://schemas.microsoft.com/office/powerpoint/2010/main" val="4077397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E8A9F-F942-74EA-91E3-F4AA83F59BEB}"/>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5C10D2CA-5A4C-84ED-9233-A241949A42DD}"/>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Clr>
                <a:srgbClr val="345462"/>
              </a:buClr>
              <a:buSzPts val="1700"/>
            </a:pPr>
            <a:r>
              <a:rPr lang="en-US" sz="1800" dirty="0">
                <a:solidFill>
                  <a:srgbClr val="2A5564"/>
                </a:solidFill>
                <a:latin typeface="Helvetica" pitchFamily="2" charset="0"/>
              </a:rPr>
              <a:t>Overview</a:t>
            </a:r>
            <a:endParaRPr lang="en-US" sz="1700" dirty="0">
              <a:solidFill>
                <a:srgbClr val="2A5564"/>
              </a:solidFill>
              <a:latin typeface="Helvetica" pitchFamily="2" charset="0"/>
            </a:endParaRPr>
          </a:p>
        </p:txBody>
      </p:sp>
      <p:pic>
        <p:nvPicPr>
          <p:cNvPr id="34" name="Google Shape;154;p4" descr="CIIQ_Logo_Main.png">
            <a:extLst>
              <a:ext uri="{FF2B5EF4-FFF2-40B4-BE49-F238E27FC236}">
                <a16:creationId xmlns:a16="http://schemas.microsoft.com/office/drawing/2014/main" id="{BCA74DB5-A2F6-D7DA-08E6-4916DBA9E314}"/>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5D7345C5-9F7B-38C7-B4BA-61DDDFE40D3E}"/>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C6D9D81D-F8D1-153A-E797-8BEF18422323}"/>
              </a:ext>
            </a:extLst>
          </p:cNvPr>
          <p:cNvSpPr txBox="1"/>
          <p:nvPr/>
        </p:nvSpPr>
        <p:spPr>
          <a:xfrm>
            <a:off x="334346" y="974457"/>
            <a:ext cx="11461414" cy="4276812"/>
          </a:xfrm>
          <a:prstGeom prst="rect">
            <a:avLst/>
          </a:prstGeom>
          <a:noFill/>
          <a:ln>
            <a:noFill/>
          </a:ln>
        </p:spPr>
        <p:txBody>
          <a:bodyPr spcFirstLastPara="1" wrap="square" lIns="91400" tIns="91400" rIns="91400" bIns="91400" anchor="t" anchorCtr="0">
            <a:noAutofit/>
          </a:bodyPr>
          <a:lstStyle/>
          <a:p>
            <a:pPr algn="just"/>
            <a:r>
              <a:rPr lang="en-US" sz="1500" dirty="0">
                <a:latin typeface="Helvetica" pitchFamily="2" charset="0"/>
              </a:rPr>
              <a:t>The two main components of the system are the main module and the expansion module. These connect to each other with the expansion module harness. </a:t>
            </a:r>
          </a:p>
          <a:p>
            <a:pPr algn="just"/>
            <a:endParaRPr lang="en-US" sz="1500" dirty="0">
              <a:latin typeface="Helvetica" pitchFamily="2" charset="0"/>
            </a:endParaRPr>
          </a:p>
          <a:p>
            <a:pPr lvl="1" algn="just"/>
            <a:r>
              <a:rPr lang="en-US" sz="1500" dirty="0">
                <a:latin typeface="Helvetica" pitchFamily="2" charset="0"/>
              </a:rPr>
              <a:t>The </a:t>
            </a:r>
            <a:r>
              <a:rPr lang="en-US" sz="1500" b="1" u="sng" dirty="0">
                <a:latin typeface="Helvetica" pitchFamily="2" charset="0"/>
              </a:rPr>
              <a:t>MAIN MODULE</a:t>
            </a:r>
            <a:r>
              <a:rPr lang="en-US" sz="1500" b="1" dirty="0">
                <a:latin typeface="Helvetica" pitchFamily="2" charset="0"/>
              </a:rPr>
              <a:t> </a:t>
            </a:r>
            <a:r>
              <a:rPr lang="en-US" sz="1500" dirty="0">
                <a:latin typeface="Helvetica" pitchFamily="2" charset="0"/>
              </a:rPr>
              <a:t>connects to the vehicle and is powered by the vehicle via the main module harness. It contains a 7” Touchscreen LCD for driver access and pre-op questions, an internal EM/HID RFID reader, as well as the smarts of the system including a microprocessor, memory, back up battery and a 4G modem for communicating to the central database. </a:t>
            </a:r>
          </a:p>
          <a:p>
            <a:pPr algn="just"/>
            <a:endParaRPr lang="en-US" sz="1500" dirty="0">
              <a:latin typeface="Helvetica" pitchFamily="2" charset="0"/>
            </a:endParaRPr>
          </a:p>
          <a:p>
            <a:pPr lvl="1" algn="just"/>
            <a:r>
              <a:rPr lang="en-US" sz="1500" dirty="0">
                <a:latin typeface="Helvetica" pitchFamily="2" charset="0"/>
              </a:rPr>
              <a:t>The </a:t>
            </a:r>
            <a:r>
              <a:rPr lang="en-US" sz="1500" b="1" u="sng" dirty="0">
                <a:latin typeface="Helvetica" pitchFamily="2" charset="0"/>
              </a:rPr>
              <a:t>EXPANSION MODULE</a:t>
            </a:r>
            <a:r>
              <a:rPr lang="en-US" sz="1500" b="1" dirty="0">
                <a:latin typeface="Helvetica" pitchFamily="2" charset="0"/>
              </a:rPr>
              <a:t> </a:t>
            </a:r>
            <a:r>
              <a:rPr lang="en-US" sz="1500" dirty="0">
                <a:latin typeface="Helvetica" pitchFamily="2" charset="0"/>
              </a:rPr>
              <a:t>connects to the expansion module harness which in turn connects to the main module harness. This is also powered by the vehicle and contains 2 normally open relays, 4 GPIO inputs and an accelerometer. Multiple expansion modules can be chained together to increase system capacity. The expansion module’s green light will flash slowly when powered up. </a:t>
            </a:r>
          </a:p>
        </p:txBody>
      </p:sp>
    </p:spTree>
    <p:extLst>
      <p:ext uri="{BB962C8B-B14F-4D97-AF65-F5344CB8AC3E}">
        <p14:creationId xmlns:p14="http://schemas.microsoft.com/office/powerpoint/2010/main" val="380160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95106-B2D1-ADC8-39D4-8C7B1CEFE708}"/>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BE9C7757-FE6E-CDCC-97BD-E0E07DC0F3F0}"/>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Position Main Module</a:t>
            </a:r>
          </a:p>
        </p:txBody>
      </p:sp>
      <p:pic>
        <p:nvPicPr>
          <p:cNvPr id="34" name="Google Shape;154;p4" descr="CIIQ_Logo_Main.png">
            <a:extLst>
              <a:ext uri="{FF2B5EF4-FFF2-40B4-BE49-F238E27FC236}">
                <a16:creationId xmlns:a16="http://schemas.microsoft.com/office/drawing/2014/main" id="{BE3B3D3A-77EA-88B6-F1CA-43016F86BE69}"/>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E753BC5A-369F-1B67-01F8-09A0AFCA59E0}"/>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F7FCAC06-2FD1-D13E-EBFC-F01EE842DC45}"/>
              </a:ext>
            </a:extLst>
          </p:cNvPr>
          <p:cNvSpPr txBox="1"/>
          <p:nvPr/>
        </p:nvSpPr>
        <p:spPr>
          <a:xfrm>
            <a:off x="334346" y="974457"/>
            <a:ext cx="11461414" cy="4276812"/>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The main module contains the driver interface and needs</a:t>
            </a:r>
          </a:p>
          <a:p>
            <a:r>
              <a:rPr lang="en-US" sz="1500" dirty="0">
                <a:latin typeface="Helvetica" pitchFamily="2" charset="0"/>
              </a:rPr>
              <a:t>to be located within easy reach of the driver. Typical mounting locations would be: </a:t>
            </a:r>
          </a:p>
          <a:p>
            <a:endParaRPr lang="en-US" sz="1500" dirty="0">
              <a:latin typeface="Helvetica" pitchFamily="2" charset="0"/>
            </a:endParaRPr>
          </a:p>
          <a:p>
            <a:r>
              <a:rPr lang="en-US" sz="1500" dirty="0">
                <a:latin typeface="Helvetica" pitchFamily="2" charset="0"/>
              </a:rPr>
              <a:t>	• On the dash panel, </a:t>
            </a:r>
          </a:p>
          <a:p>
            <a:r>
              <a:rPr lang="en-US" sz="1500" dirty="0">
                <a:latin typeface="Helvetica" pitchFamily="2" charset="0"/>
              </a:rPr>
              <a:t>	• Firewall, </a:t>
            </a:r>
          </a:p>
          <a:p>
            <a:r>
              <a:rPr lang="en-US" sz="1500" dirty="0">
                <a:latin typeface="Helvetica" pitchFamily="2" charset="0"/>
              </a:rPr>
              <a:t>	• On the overhead guard pillar. </a:t>
            </a:r>
          </a:p>
          <a:p>
            <a:endParaRPr lang="en-US" sz="1500" dirty="0">
              <a:latin typeface="Helvetica" pitchFamily="2" charset="0"/>
            </a:endParaRPr>
          </a:p>
          <a:p>
            <a:r>
              <a:rPr lang="en-US" sz="1500" dirty="0">
                <a:latin typeface="Helvetica" pitchFamily="2" charset="0"/>
              </a:rPr>
              <a:t>It mounts to the vehicle using the supplied adjustable RAM mount and must be mounted in a position that does not obstruct the driver’s vision, any warning or compliance plates and does not impede the operation of the vehicle. </a:t>
            </a:r>
          </a:p>
          <a:p>
            <a:endParaRPr lang="en-US" sz="1500" dirty="0">
              <a:latin typeface="Helvetica" pitchFamily="2" charset="0"/>
            </a:endParaRPr>
          </a:p>
          <a:p>
            <a:r>
              <a:rPr lang="en-US" sz="1500" dirty="0">
                <a:latin typeface="Helvetica" pitchFamily="2" charset="0"/>
              </a:rPr>
              <a:t>Using the supplied set of three M4x16 bolts, washers and </a:t>
            </a:r>
            <a:r>
              <a:rPr lang="en-US" sz="1500" dirty="0" err="1">
                <a:latin typeface="Helvetica" pitchFamily="2" charset="0"/>
              </a:rPr>
              <a:t>Nyloc</a:t>
            </a:r>
            <a:r>
              <a:rPr lang="en-US" sz="1500" dirty="0">
                <a:latin typeface="Helvetica" pitchFamily="2" charset="0"/>
              </a:rPr>
              <a:t> nuts, attach the RAM base to the mounting bracket, then using the set of four M4x12 bolts, flat washers and spring washers, attach the mounting bracket to the rear of the main module. </a:t>
            </a:r>
          </a:p>
        </p:txBody>
      </p:sp>
      <p:pic>
        <p:nvPicPr>
          <p:cNvPr id="3" name="Picture 2">
            <a:extLst>
              <a:ext uri="{FF2B5EF4-FFF2-40B4-BE49-F238E27FC236}">
                <a16:creationId xmlns:a16="http://schemas.microsoft.com/office/drawing/2014/main" id="{D04292F0-A37E-6D3D-4FD2-F100898B7073}"/>
              </a:ext>
            </a:extLst>
          </p:cNvPr>
          <p:cNvPicPr>
            <a:picLocks noChangeAspect="1"/>
          </p:cNvPicPr>
          <p:nvPr/>
        </p:nvPicPr>
        <p:blipFill>
          <a:blip r:embed="rId4"/>
          <a:stretch>
            <a:fillRect/>
          </a:stretch>
        </p:blipFill>
        <p:spPr>
          <a:xfrm>
            <a:off x="8701347" y="339336"/>
            <a:ext cx="2750672" cy="2285007"/>
          </a:xfrm>
          <a:prstGeom prst="rect">
            <a:avLst/>
          </a:prstGeom>
        </p:spPr>
      </p:pic>
    </p:spTree>
    <p:extLst>
      <p:ext uri="{BB962C8B-B14F-4D97-AF65-F5344CB8AC3E}">
        <p14:creationId xmlns:p14="http://schemas.microsoft.com/office/powerpoint/2010/main" val="2247633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34FD-B166-4499-5EC9-EC579CE4A79E}"/>
            </a:ext>
          </a:extLst>
        </p:cNvPr>
        <p:cNvGrpSpPr/>
        <p:nvPr/>
      </p:nvGrpSpPr>
      <p:grpSpPr>
        <a:xfrm>
          <a:off x="0" y="0"/>
          <a:ext cx="0" cy="0"/>
          <a:chOff x="0" y="0"/>
          <a:chExt cx="0" cy="0"/>
        </a:xfrm>
      </p:grpSpPr>
      <p:pic>
        <p:nvPicPr>
          <p:cNvPr id="34" name="Google Shape;154;p4" descr="CIIQ_Logo_Main.png">
            <a:extLst>
              <a:ext uri="{FF2B5EF4-FFF2-40B4-BE49-F238E27FC236}">
                <a16:creationId xmlns:a16="http://schemas.microsoft.com/office/drawing/2014/main" id="{8547B3C4-A6AE-0530-7F58-34F6DA4997B1}"/>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9BEC248E-9546-8E78-39E8-DD6C8B41EBFE}"/>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pic>
        <p:nvPicPr>
          <p:cNvPr id="4" name="Picture 3">
            <a:extLst>
              <a:ext uri="{FF2B5EF4-FFF2-40B4-BE49-F238E27FC236}">
                <a16:creationId xmlns:a16="http://schemas.microsoft.com/office/drawing/2014/main" id="{6C61C1D1-4E44-6BA2-9D31-81539A402540}"/>
              </a:ext>
            </a:extLst>
          </p:cNvPr>
          <p:cNvPicPr>
            <a:picLocks noChangeAspect="1"/>
          </p:cNvPicPr>
          <p:nvPr/>
        </p:nvPicPr>
        <p:blipFill>
          <a:blip r:embed="rId4"/>
          <a:srcRect b="22736"/>
          <a:stretch>
            <a:fillRect/>
          </a:stretch>
        </p:blipFill>
        <p:spPr>
          <a:xfrm>
            <a:off x="4883190" y="946018"/>
            <a:ext cx="2593464" cy="2204754"/>
          </a:xfrm>
          <a:prstGeom prst="rect">
            <a:avLst/>
          </a:prstGeom>
        </p:spPr>
      </p:pic>
      <p:pic>
        <p:nvPicPr>
          <p:cNvPr id="5" name="Picture 4">
            <a:extLst>
              <a:ext uri="{FF2B5EF4-FFF2-40B4-BE49-F238E27FC236}">
                <a16:creationId xmlns:a16="http://schemas.microsoft.com/office/drawing/2014/main" id="{702AC76C-684B-FCD4-1709-4291C8EE8B4E}"/>
              </a:ext>
            </a:extLst>
          </p:cNvPr>
          <p:cNvPicPr>
            <a:picLocks noChangeAspect="1"/>
          </p:cNvPicPr>
          <p:nvPr/>
        </p:nvPicPr>
        <p:blipFill>
          <a:blip r:embed="rId5"/>
          <a:stretch>
            <a:fillRect/>
          </a:stretch>
        </p:blipFill>
        <p:spPr>
          <a:xfrm>
            <a:off x="1173828" y="1313652"/>
            <a:ext cx="3340145" cy="4032802"/>
          </a:xfrm>
          <a:prstGeom prst="rect">
            <a:avLst/>
          </a:prstGeom>
        </p:spPr>
      </p:pic>
      <p:pic>
        <p:nvPicPr>
          <p:cNvPr id="8" name="Picture 7">
            <a:extLst>
              <a:ext uri="{FF2B5EF4-FFF2-40B4-BE49-F238E27FC236}">
                <a16:creationId xmlns:a16="http://schemas.microsoft.com/office/drawing/2014/main" id="{FF26D3E6-03ED-8B7C-9BB5-B091BF2DE014}"/>
              </a:ext>
            </a:extLst>
          </p:cNvPr>
          <p:cNvPicPr>
            <a:picLocks noChangeAspect="1"/>
          </p:cNvPicPr>
          <p:nvPr/>
        </p:nvPicPr>
        <p:blipFill>
          <a:blip r:embed="rId6"/>
          <a:stretch>
            <a:fillRect/>
          </a:stretch>
        </p:blipFill>
        <p:spPr>
          <a:xfrm>
            <a:off x="7702898" y="1265447"/>
            <a:ext cx="3289917" cy="4032802"/>
          </a:xfrm>
          <a:prstGeom prst="rect">
            <a:avLst/>
          </a:prstGeom>
        </p:spPr>
      </p:pic>
      <p:pic>
        <p:nvPicPr>
          <p:cNvPr id="10" name="Picture 9" descr="A person looking at a forklift&#10;&#10;AI-generated content may be incorrect.">
            <a:extLst>
              <a:ext uri="{FF2B5EF4-FFF2-40B4-BE49-F238E27FC236}">
                <a16:creationId xmlns:a16="http://schemas.microsoft.com/office/drawing/2014/main" id="{A25D89A8-7529-05B5-B59B-FA6A3196B4F9}"/>
              </a:ext>
            </a:extLst>
          </p:cNvPr>
          <p:cNvPicPr>
            <a:picLocks noChangeAspect="1"/>
          </p:cNvPicPr>
          <p:nvPr/>
        </p:nvPicPr>
        <p:blipFill>
          <a:blip r:embed="rId7"/>
          <a:srcRect l="43706" t="40858" r="21899" b="5619"/>
          <a:stretch>
            <a:fillRect/>
          </a:stretch>
        </p:blipFill>
        <p:spPr>
          <a:xfrm>
            <a:off x="4883190" y="3330053"/>
            <a:ext cx="2593464" cy="2269996"/>
          </a:xfrm>
          <a:prstGeom prst="rect">
            <a:avLst/>
          </a:prstGeom>
        </p:spPr>
      </p:pic>
      <p:pic>
        <p:nvPicPr>
          <p:cNvPr id="12" name="Picture 11" descr="A forklift in a warehouse&#10;&#10;AI-generated content may be incorrect.">
            <a:extLst>
              <a:ext uri="{FF2B5EF4-FFF2-40B4-BE49-F238E27FC236}">
                <a16:creationId xmlns:a16="http://schemas.microsoft.com/office/drawing/2014/main" id="{8E858494-8E43-655D-168C-4BFF9DA363A4}"/>
              </a:ext>
            </a:extLst>
          </p:cNvPr>
          <p:cNvPicPr>
            <a:picLocks noChangeAspect="1"/>
          </p:cNvPicPr>
          <p:nvPr/>
        </p:nvPicPr>
        <p:blipFill>
          <a:blip r:embed="rId8"/>
          <a:srcRect l="54502" t="20472" r="1697" b="29028"/>
          <a:stretch>
            <a:fillRect/>
          </a:stretch>
        </p:blipFill>
        <p:spPr>
          <a:xfrm>
            <a:off x="4883190" y="908276"/>
            <a:ext cx="2593464" cy="2242496"/>
          </a:xfrm>
          <a:prstGeom prst="rect">
            <a:avLst/>
          </a:prstGeom>
        </p:spPr>
      </p:pic>
      <p:pic>
        <p:nvPicPr>
          <p:cNvPr id="14" name="Picture 13" descr="A close-up of a machine&#10;&#10;AI-generated content may be incorrect.">
            <a:extLst>
              <a:ext uri="{FF2B5EF4-FFF2-40B4-BE49-F238E27FC236}">
                <a16:creationId xmlns:a16="http://schemas.microsoft.com/office/drawing/2014/main" id="{47168ED7-5BDD-7572-71D1-C402000C2331}"/>
              </a:ext>
            </a:extLst>
          </p:cNvPr>
          <p:cNvPicPr>
            <a:picLocks noChangeAspect="1"/>
          </p:cNvPicPr>
          <p:nvPr/>
        </p:nvPicPr>
        <p:blipFill>
          <a:blip r:embed="rId9"/>
          <a:srcRect l="4947" t="653" r="36042" b="34408"/>
          <a:stretch>
            <a:fillRect/>
          </a:stretch>
        </p:blipFill>
        <p:spPr>
          <a:xfrm rot="5400000">
            <a:off x="820428" y="1652910"/>
            <a:ext cx="4046942" cy="3340145"/>
          </a:xfrm>
          <a:prstGeom prst="rect">
            <a:avLst/>
          </a:prstGeom>
        </p:spPr>
      </p:pic>
    </p:spTree>
    <p:extLst>
      <p:ext uri="{BB962C8B-B14F-4D97-AF65-F5344CB8AC3E}">
        <p14:creationId xmlns:p14="http://schemas.microsoft.com/office/powerpoint/2010/main" val="2915589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3391B-9763-1EA8-4555-5C9BD018FA45}"/>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99E7786C-8D6B-72FD-6702-F50562D4F1B0}"/>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DIAGNOSTICS</a:t>
            </a:r>
          </a:p>
        </p:txBody>
      </p:sp>
      <p:pic>
        <p:nvPicPr>
          <p:cNvPr id="34" name="Google Shape;154;p4" descr="CIIQ_Logo_Main.png">
            <a:extLst>
              <a:ext uri="{FF2B5EF4-FFF2-40B4-BE49-F238E27FC236}">
                <a16:creationId xmlns:a16="http://schemas.microsoft.com/office/drawing/2014/main" id="{1FDA7D51-760E-1FA1-7A1B-03CADD10F799}"/>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33FC1CE1-7F96-E266-DCB6-18E8569BCFF7}"/>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1E11DEA8-F798-6248-8E6B-55A7B2AE841A}"/>
              </a:ext>
            </a:extLst>
          </p:cNvPr>
          <p:cNvSpPr txBox="1"/>
          <p:nvPr/>
        </p:nvSpPr>
        <p:spPr>
          <a:xfrm>
            <a:off x="334346" y="752778"/>
            <a:ext cx="11461414" cy="696603"/>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At the top of the Fleet iQ360 screen. We will find 5 buttons, press from left to right the buttons 2, 3 and 5 at the same time:</a:t>
            </a:r>
          </a:p>
        </p:txBody>
      </p:sp>
      <p:grpSp>
        <p:nvGrpSpPr>
          <p:cNvPr id="4" name="Group 3">
            <a:extLst>
              <a:ext uri="{FF2B5EF4-FFF2-40B4-BE49-F238E27FC236}">
                <a16:creationId xmlns:a16="http://schemas.microsoft.com/office/drawing/2014/main" id="{3CB87FAB-DB60-42C8-B455-904B5372FDC9}"/>
              </a:ext>
            </a:extLst>
          </p:cNvPr>
          <p:cNvGrpSpPr/>
          <p:nvPr/>
        </p:nvGrpSpPr>
        <p:grpSpPr>
          <a:xfrm>
            <a:off x="5042202" y="1108570"/>
            <a:ext cx="2107596" cy="1112079"/>
            <a:chOff x="1497499" y="2789469"/>
            <a:chExt cx="3197591" cy="1685924"/>
          </a:xfrm>
        </p:grpSpPr>
        <p:pic>
          <p:nvPicPr>
            <p:cNvPr id="5" name="Picture 4">
              <a:extLst>
                <a:ext uri="{FF2B5EF4-FFF2-40B4-BE49-F238E27FC236}">
                  <a16:creationId xmlns:a16="http://schemas.microsoft.com/office/drawing/2014/main" id="{A93CB01B-182D-C0F0-08B9-E544CCDAEFA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r="1439"/>
            <a:stretch/>
          </p:blipFill>
          <p:spPr>
            <a:xfrm>
              <a:off x="1497499" y="2789469"/>
              <a:ext cx="3197591" cy="1685924"/>
            </a:xfrm>
            <a:prstGeom prst="rect">
              <a:avLst/>
            </a:prstGeom>
          </p:spPr>
        </p:pic>
        <p:cxnSp>
          <p:nvCxnSpPr>
            <p:cNvPr id="7" name="Straight Arrow Connector 6">
              <a:extLst>
                <a:ext uri="{FF2B5EF4-FFF2-40B4-BE49-F238E27FC236}">
                  <a16:creationId xmlns:a16="http://schemas.microsoft.com/office/drawing/2014/main" id="{2C93031E-B228-5555-BABD-ED85726F2E05}"/>
                </a:ext>
              </a:extLst>
            </p:cNvPr>
            <p:cNvCxnSpPr/>
            <p:nvPr/>
          </p:nvCxnSpPr>
          <p:spPr>
            <a:xfrm>
              <a:off x="3452191" y="3028122"/>
              <a:ext cx="0" cy="420757"/>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8" name="Straight Arrow Connector 7">
              <a:extLst>
                <a:ext uri="{FF2B5EF4-FFF2-40B4-BE49-F238E27FC236}">
                  <a16:creationId xmlns:a16="http://schemas.microsoft.com/office/drawing/2014/main" id="{64CAD2DF-CE8F-3120-CCA4-2B09A48017B4}"/>
                </a:ext>
              </a:extLst>
            </p:cNvPr>
            <p:cNvCxnSpPr/>
            <p:nvPr/>
          </p:nvCxnSpPr>
          <p:spPr>
            <a:xfrm>
              <a:off x="3154018" y="3033091"/>
              <a:ext cx="0" cy="420757"/>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8">
              <a:extLst>
                <a:ext uri="{FF2B5EF4-FFF2-40B4-BE49-F238E27FC236}">
                  <a16:creationId xmlns:a16="http://schemas.microsoft.com/office/drawing/2014/main" id="{82AF8ADB-0B6A-F321-C373-810DCC6764FE}"/>
                </a:ext>
              </a:extLst>
            </p:cNvPr>
            <p:cNvCxnSpPr/>
            <p:nvPr/>
          </p:nvCxnSpPr>
          <p:spPr>
            <a:xfrm>
              <a:off x="2584174" y="3061251"/>
              <a:ext cx="0" cy="420757"/>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grpSp>
      <p:sp>
        <p:nvSpPr>
          <p:cNvPr id="10" name="Google Shape;166;p7">
            <a:extLst>
              <a:ext uri="{FF2B5EF4-FFF2-40B4-BE49-F238E27FC236}">
                <a16:creationId xmlns:a16="http://schemas.microsoft.com/office/drawing/2014/main" id="{D0139B53-EF52-C4B5-249B-659704E935F3}"/>
              </a:ext>
            </a:extLst>
          </p:cNvPr>
          <p:cNvSpPr txBox="1"/>
          <p:nvPr/>
        </p:nvSpPr>
        <p:spPr>
          <a:xfrm>
            <a:off x="334346" y="2176691"/>
            <a:ext cx="11461414" cy="696603"/>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You will find some informative windows where you can:</a:t>
            </a:r>
          </a:p>
        </p:txBody>
      </p:sp>
      <p:pic>
        <p:nvPicPr>
          <p:cNvPr id="11" name="Picture 10">
            <a:extLst>
              <a:ext uri="{FF2B5EF4-FFF2-40B4-BE49-F238E27FC236}">
                <a16:creationId xmlns:a16="http://schemas.microsoft.com/office/drawing/2014/main" id="{823BFCA8-8919-3272-EF0F-5FE44DBE6A11}"/>
              </a:ext>
            </a:extLst>
          </p:cNvPr>
          <p:cNvPicPr>
            <a:picLocks noChangeAspect="1"/>
          </p:cNvPicPr>
          <p:nvPr/>
        </p:nvPicPr>
        <p:blipFill>
          <a:blip r:embed="rId6"/>
          <a:stretch>
            <a:fillRect/>
          </a:stretch>
        </p:blipFill>
        <p:spPr>
          <a:xfrm>
            <a:off x="2671481" y="2722927"/>
            <a:ext cx="3565934" cy="2098415"/>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11B16451-A818-508E-BD2C-BEF72B7EBACC}"/>
              </a:ext>
            </a:extLst>
          </p:cNvPr>
          <p:cNvPicPr>
            <a:picLocks noChangeAspect="1"/>
          </p:cNvPicPr>
          <p:nvPr/>
        </p:nvPicPr>
        <p:blipFill>
          <a:blip r:embed="rId7"/>
          <a:stretch>
            <a:fillRect/>
          </a:stretch>
        </p:blipFill>
        <p:spPr>
          <a:xfrm>
            <a:off x="7668142" y="2678947"/>
            <a:ext cx="3618118" cy="2098415"/>
          </a:xfrm>
          <a:prstGeom prst="rect">
            <a:avLst/>
          </a:prstGeom>
          <a:ln w="3175">
            <a:solidFill>
              <a:schemeClr val="tx1"/>
            </a:solidFill>
          </a:ln>
        </p:spPr>
      </p:pic>
      <p:sp>
        <p:nvSpPr>
          <p:cNvPr id="13" name="Google Shape;166;p7">
            <a:extLst>
              <a:ext uri="{FF2B5EF4-FFF2-40B4-BE49-F238E27FC236}">
                <a16:creationId xmlns:a16="http://schemas.microsoft.com/office/drawing/2014/main" id="{F9AAA981-0A2A-1E03-AF2A-F649D0D1D4C5}"/>
              </a:ext>
            </a:extLst>
          </p:cNvPr>
          <p:cNvSpPr txBox="1"/>
          <p:nvPr/>
        </p:nvSpPr>
        <p:spPr>
          <a:xfrm>
            <a:off x="2295791" y="4881793"/>
            <a:ext cx="4617630" cy="1916933"/>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View the mobile connection status of the main Module, where the </a:t>
            </a:r>
            <a:r>
              <a:rPr lang="en-US" sz="1500" dirty="0">
                <a:solidFill>
                  <a:srgbClr val="0070C0"/>
                </a:solidFill>
                <a:latin typeface="Helvetica" pitchFamily="2" charset="0"/>
              </a:rPr>
              <a:t>GMTP</a:t>
            </a:r>
            <a:r>
              <a:rPr lang="en-US" sz="1500" dirty="0">
                <a:latin typeface="Helvetica" pitchFamily="2" charset="0"/>
              </a:rPr>
              <a:t> and </a:t>
            </a:r>
            <a:r>
              <a:rPr lang="en-US" sz="1500" dirty="0">
                <a:solidFill>
                  <a:srgbClr val="0070C0"/>
                </a:solidFill>
                <a:latin typeface="Helvetica" pitchFamily="2" charset="0"/>
              </a:rPr>
              <a:t>Modem</a:t>
            </a:r>
            <a:r>
              <a:rPr lang="en-US" sz="1500" dirty="0">
                <a:latin typeface="Helvetica" pitchFamily="2" charset="0"/>
              </a:rPr>
              <a:t> should appear </a:t>
            </a:r>
            <a:r>
              <a:rPr lang="en-US" sz="1500" b="1" dirty="0">
                <a:latin typeface="Helvetica" pitchFamily="2" charset="0"/>
              </a:rPr>
              <a:t>connected</a:t>
            </a:r>
            <a:r>
              <a:rPr lang="en-US" sz="1500" dirty="0">
                <a:latin typeface="Helvetica" pitchFamily="2" charset="0"/>
              </a:rPr>
              <a:t>.</a:t>
            </a:r>
          </a:p>
          <a:p>
            <a:endParaRPr lang="en-US" sz="1500" dirty="0">
              <a:latin typeface="Helvetica" pitchFamily="2" charset="0"/>
            </a:endParaRPr>
          </a:p>
          <a:p>
            <a:r>
              <a:rPr lang="en-US" sz="1500" dirty="0">
                <a:latin typeface="Helvetica" pitchFamily="2" charset="0"/>
              </a:rPr>
              <a:t>In case the connection is through </a:t>
            </a:r>
            <a:r>
              <a:rPr lang="en-US" sz="1500" dirty="0">
                <a:solidFill>
                  <a:srgbClr val="0070C0"/>
                </a:solidFill>
                <a:latin typeface="Helvetica" pitchFamily="2" charset="0"/>
              </a:rPr>
              <a:t>WIFI</a:t>
            </a:r>
            <a:r>
              <a:rPr lang="en-US" sz="1500" dirty="0">
                <a:latin typeface="Helvetica" pitchFamily="2" charset="0"/>
              </a:rPr>
              <a:t> it should appear </a:t>
            </a:r>
            <a:r>
              <a:rPr lang="en-US" sz="1500" b="1" dirty="0">
                <a:latin typeface="Helvetica" pitchFamily="2" charset="0"/>
              </a:rPr>
              <a:t>connected</a:t>
            </a:r>
            <a:r>
              <a:rPr lang="en-US" sz="1500" dirty="0">
                <a:latin typeface="Helvetica" pitchFamily="2" charset="0"/>
              </a:rPr>
              <a:t>.</a:t>
            </a:r>
          </a:p>
        </p:txBody>
      </p:sp>
      <p:sp>
        <p:nvSpPr>
          <p:cNvPr id="14" name="Google Shape;166;p7">
            <a:extLst>
              <a:ext uri="{FF2B5EF4-FFF2-40B4-BE49-F238E27FC236}">
                <a16:creationId xmlns:a16="http://schemas.microsoft.com/office/drawing/2014/main" id="{05D89029-BA0D-A56D-E4B9-07A0FC44A504}"/>
              </a:ext>
            </a:extLst>
          </p:cNvPr>
          <p:cNvSpPr txBox="1"/>
          <p:nvPr/>
        </p:nvSpPr>
        <p:spPr>
          <a:xfrm>
            <a:off x="7383608" y="4861103"/>
            <a:ext cx="4323484" cy="1916933"/>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Be able to see the condition and diagnostics of the Main Module battery (Screen).</a:t>
            </a:r>
          </a:p>
        </p:txBody>
      </p:sp>
    </p:spTree>
    <p:extLst>
      <p:ext uri="{BB962C8B-B14F-4D97-AF65-F5344CB8AC3E}">
        <p14:creationId xmlns:p14="http://schemas.microsoft.com/office/powerpoint/2010/main" val="3162056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32C0-425E-9FC0-8C3B-7B2F569A3A9F}"/>
            </a:ext>
          </a:extLst>
        </p:cNvPr>
        <p:cNvGrpSpPr/>
        <p:nvPr/>
      </p:nvGrpSpPr>
      <p:grpSpPr>
        <a:xfrm>
          <a:off x="0" y="0"/>
          <a:ext cx="0" cy="0"/>
          <a:chOff x="0" y="0"/>
          <a:chExt cx="0" cy="0"/>
        </a:xfrm>
      </p:grpSpPr>
      <p:sp>
        <p:nvSpPr>
          <p:cNvPr id="6" name="Google Shape;132;p2">
            <a:extLst>
              <a:ext uri="{FF2B5EF4-FFF2-40B4-BE49-F238E27FC236}">
                <a16:creationId xmlns:a16="http://schemas.microsoft.com/office/drawing/2014/main" id="{B47E82A4-1C48-75AF-BB4F-E1A831D643E4}"/>
              </a:ext>
            </a:extLst>
          </p:cNvPr>
          <p:cNvSpPr txBox="1">
            <a:spLocks/>
          </p:cNvSpPr>
          <p:nvPr/>
        </p:nvSpPr>
        <p:spPr>
          <a:xfrm>
            <a:off x="334346" y="339336"/>
            <a:ext cx="8367001" cy="455100"/>
          </a:xfrm>
          <a:prstGeom prst="rect">
            <a:avLst/>
          </a:prstGeom>
          <a:noFill/>
          <a:ln>
            <a:noFill/>
          </a:ln>
        </p:spPr>
        <p:txBody>
          <a:bodyPr spcFirstLastPara="1" vert="horz" wrap="square" lIns="91400" tIns="91400" rIns="91400" bIns="91400" rtlCol="0" anchor="t" anchorCtr="0">
            <a:normAutofit lnSpcReduction="10000"/>
          </a:bodyPr>
          <a:lstStyle>
            <a:lvl1pPr algn="l" defTabSz="457200" rtl="0" eaLnBrk="1" latinLnBrk="0" hangingPunct="1">
              <a:lnSpc>
                <a:spcPct val="100000"/>
              </a:lnSpc>
              <a:spcBef>
                <a:spcPct val="0"/>
              </a:spcBef>
              <a:buNone/>
              <a:defRPr sz="8800" b="1" i="0" kern="1200" cap="all" baseline="0">
                <a:solidFill>
                  <a:schemeClr val="tx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2A5564"/>
                </a:solidFill>
                <a:latin typeface="Helvetica" pitchFamily="2" charset="0"/>
              </a:rPr>
              <a:t>Position Expansion Module (EM)</a:t>
            </a:r>
          </a:p>
        </p:txBody>
      </p:sp>
      <p:pic>
        <p:nvPicPr>
          <p:cNvPr id="34" name="Google Shape;154;p4" descr="CIIQ_Logo_Main.png">
            <a:extLst>
              <a:ext uri="{FF2B5EF4-FFF2-40B4-BE49-F238E27FC236}">
                <a16:creationId xmlns:a16="http://schemas.microsoft.com/office/drawing/2014/main" id="{91D1003C-2DA0-07DA-0BFD-CE5DC1E153B3}"/>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047BA9E1-16FC-52CA-D989-76A8B2C1C2E2}"/>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sp>
        <p:nvSpPr>
          <p:cNvPr id="2" name="Google Shape;166;p7">
            <a:extLst>
              <a:ext uri="{FF2B5EF4-FFF2-40B4-BE49-F238E27FC236}">
                <a16:creationId xmlns:a16="http://schemas.microsoft.com/office/drawing/2014/main" id="{D1F87DF2-D1CD-FF6A-E7EB-1A0769971BF3}"/>
              </a:ext>
            </a:extLst>
          </p:cNvPr>
          <p:cNvSpPr txBox="1"/>
          <p:nvPr/>
        </p:nvSpPr>
        <p:spPr>
          <a:xfrm>
            <a:off x="334346" y="974457"/>
            <a:ext cx="11461414" cy="4276812"/>
          </a:xfrm>
          <a:prstGeom prst="rect">
            <a:avLst/>
          </a:prstGeom>
          <a:noFill/>
          <a:ln>
            <a:noFill/>
          </a:ln>
        </p:spPr>
        <p:txBody>
          <a:bodyPr spcFirstLastPara="1" wrap="square" lIns="91400" tIns="91400" rIns="91400" bIns="91400" anchor="t" anchorCtr="0">
            <a:noAutofit/>
          </a:bodyPr>
          <a:lstStyle/>
          <a:p>
            <a:r>
              <a:rPr lang="en-US" sz="1500" dirty="0">
                <a:latin typeface="Helvetica" pitchFamily="2" charset="0"/>
              </a:rPr>
              <a:t>The expansion module (EM) contains an integrated accelerometer. </a:t>
            </a:r>
          </a:p>
          <a:p>
            <a:r>
              <a:rPr lang="en-US" sz="1500" dirty="0">
                <a:latin typeface="Helvetica" pitchFamily="2" charset="0"/>
              </a:rPr>
              <a:t>To reliably detect impacts it needs to be mounted to the vehicle’s chassis, </a:t>
            </a:r>
          </a:p>
          <a:p>
            <a:r>
              <a:rPr lang="en-US" sz="1500" dirty="0">
                <a:latin typeface="Helvetica" pitchFamily="2" charset="0"/>
              </a:rPr>
              <a:t>but not in a position that can be kicked or knocked by the operators.</a:t>
            </a:r>
          </a:p>
          <a:p>
            <a:endParaRPr lang="en-US" sz="1500" dirty="0">
              <a:latin typeface="Helvetica" pitchFamily="2" charset="0"/>
            </a:endParaRPr>
          </a:p>
          <a:p>
            <a:r>
              <a:rPr lang="en-US" sz="1500" dirty="0">
                <a:latin typeface="Helvetica" pitchFamily="2" charset="0"/>
              </a:rPr>
              <a:t>	• Use double-sided tape/nuts/bolts to secure the module to 	the vehicle. </a:t>
            </a:r>
          </a:p>
          <a:p>
            <a:r>
              <a:rPr lang="en-US" sz="1500" dirty="0">
                <a:latin typeface="Helvetica" pitchFamily="2" charset="0"/>
              </a:rPr>
              <a:t>	• Avoid areas (engine bay) where temperatures will exceed 	70⁰C (160⁰F) </a:t>
            </a:r>
          </a:p>
          <a:p>
            <a:r>
              <a:rPr lang="en-US" sz="1500" dirty="0">
                <a:latin typeface="Helvetica" pitchFamily="2" charset="0"/>
              </a:rPr>
              <a:t>	• Locating close to electric motors, distributor, high tension leads may cause interference to the expansion module. </a:t>
            </a:r>
          </a:p>
          <a:p>
            <a:r>
              <a:rPr lang="en-US" sz="1500" dirty="0">
                <a:latin typeface="Helvetica" pitchFamily="2" charset="0"/>
              </a:rPr>
              <a:t>	• Secure the harness as appropriate so as not to create unnecessary stress and away from moving parts such as 	hydraulic 	rams. </a:t>
            </a:r>
          </a:p>
          <a:p>
            <a:endParaRPr lang="en-US" sz="1500" dirty="0">
              <a:latin typeface="Helvetica" pitchFamily="2" charset="0"/>
            </a:endParaRPr>
          </a:p>
          <a:p>
            <a:r>
              <a:rPr lang="en-US" sz="1500" b="1" dirty="0">
                <a:latin typeface="Helvetica" pitchFamily="2" charset="0"/>
              </a:rPr>
              <a:t>*These positions are a recommendation only and the installer is responsible for the final position of the unit, ensuring that it does not affect the safe operation of the vehicle*</a:t>
            </a:r>
          </a:p>
        </p:txBody>
      </p:sp>
      <p:pic>
        <p:nvPicPr>
          <p:cNvPr id="4" name="Picture 3" descr="A white electronic device on a wooden surface&#10;&#10;AI-generated content may be incorrect.">
            <a:extLst>
              <a:ext uri="{FF2B5EF4-FFF2-40B4-BE49-F238E27FC236}">
                <a16:creationId xmlns:a16="http://schemas.microsoft.com/office/drawing/2014/main" id="{D9BE00C3-3664-C0E5-435F-0A22DB5281F0}"/>
              </a:ext>
            </a:extLst>
          </p:cNvPr>
          <p:cNvPicPr>
            <a:picLocks noChangeAspect="1"/>
          </p:cNvPicPr>
          <p:nvPr/>
        </p:nvPicPr>
        <p:blipFill>
          <a:blip r:embed="rId4"/>
          <a:stretch>
            <a:fillRect/>
          </a:stretch>
        </p:blipFill>
        <p:spPr>
          <a:xfrm>
            <a:off x="8701347" y="339336"/>
            <a:ext cx="2724235" cy="2044170"/>
          </a:xfrm>
          <a:prstGeom prst="rect">
            <a:avLst/>
          </a:prstGeom>
        </p:spPr>
      </p:pic>
    </p:spTree>
    <p:extLst>
      <p:ext uri="{BB962C8B-B14F-4D97-AF65-F5344CB8AC3E}">
        <p14:creationId xmlns:p14="http://schemas.microsoft.com/office/powerpoint/2010/main" val="3848310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4B63-CFF0-F7F5-FC3B-B2C9B13A875C}"/>
            </a:ext>
          </a:extLst>
        </p:cNvPr>
        <p:cNvGrpSpPr/>
        <p:nvPr/>
      </p:nvGrpSpPr>
      <p:grpSpPr>
        <a:xfrm>
          <a:off x="0" y="0"/>
          <a:ext cx="0" cy="0"/>
          <a:chOff x="0" y="0"/>
          <a:chExt cx="0" cy="0"/>
        </a:xfrm>
      </p:grpSpPr>
      <p:pic>
        <p:nvPicPr>
          <p:cNvPr id="34" name="Google Shape;154;p4" descr="CIIQ_Logo_Main.png">
            <a:extLst>
              <a:ext uri="{FF2B5EF4-FFF2-40B4-BE49-F238E27FC236}">
                <a16:creationId xmlns:a16="http://schemas.microsoft.com/office/drawing/2014/main" id="{551F5517-3ACB-D55B-2BAA-10D154EDF744}"/>
              </a:ext>
            </a:extLst>
          </p:cNvPr>
          <p:cNvPicPr preferRelativeResize="0"/>
          <p:nvPr/>
        </p:nvPicPr>
        <p:blipFill rotWithShape="1">
          <a:blip r:embed="rId2">
            <a:alphaModFix/>
          </a:blip>
          <a:srcRect/>
          <a:stretch/>
        </p:blipFill>
        <p:spPr>
          <a:xfrm>
            <a:off x="303631" y="5776078"/>
            <a:ext cx="1374635" cy="696603"/>
          </a:xfrm>
          <a:prstGeom prst="rect">
            <a:avLst/>
          </a:prstGeom>
          <a:noFill/>
          <a:ln>
            <a:noFill/>
          </a:ln>
        </p:spPr>
      </p:pic>
      <p:pic>
        <p:nvPicPr>
          <p:cNvPr id="36" name="Google Shape;162;p5" descr="Google Shape;103;p1">
            <a:extLst>
              <a:ext uri="{FF2B5EF4-FFF2-40B4-BE49-F238E27FC236}">
                <a16:creationId xmlns:a16="http://schemas.microsoft.com/office/drawing/2014/main" id="{E2369F61-CFE4-4D11-8F90-5C938F3132EB}"/>
              </a:ext>
            </a:extLst>
          </p:cNvPr>
          <p:cNvPicPr preferRelativeResize="0"/>
          <p:nvPr/>
        </p:nvPicPr>
        <p:blipFill rotWithShape="1">
          <a:blip r:embed="rId3">
            <a:alphaModFix/>
          </a:blip>
          <a:srcRect/>
          <a:stretch/>
        </p:blipFill>
        <p:spPr>
          <a:xfrm>
            <a:off x="20783" y="6718462"/>
            <a:ext cx="12192000" cy="136501"/>
          </a:xfrm>
          <a:prstGeom prst="rect">
            <a:avLst/>
          </a:prstGeom>
          <a:noFill/>
          <a:ln>
            <a:noFill/>
          </a:ln>
        </p:spPr>
      </p:pic>
      <p:pic>
        <p:nvPicPr>
          <p:cNvPr id="2" name="Picture 1">
            <a:extLst>
              <a:ext uri="{FF2B5EF4-FFF2-40B4-BE49-F238E27FC236}">
                <a16:creationId xmlns:a16="http://schemas.microsoft.com/office/drawing/2014/main" id="{DBA5FE45-47A0-B785-129D-3F40A98EB173}"/>
              </a:ext>
            </a:extLst>
          </p:cNvPr>
          <p:cNvPicPr>
            <a:picLocks noChangeAspect="1"/>
          </p:cNvPicPr>
          <p:nvPr/>
        </p:nvPicPr>
        <p:blipFill>
          <a:blip r:embed="rId4"/>
          <a:stretch>
            <a:fillRect/>
          </a:stretch>
        </p:blipFill>
        <p:spPr>
          <a:xfrm>
            <a:off x="1872473" y="621694"/>
            <a:ext cx="3263824" cy="2499277"/>
          </a:xfrm>
          <a:prstGeom prst="rect">
            <a:avLst/>
          </a:prstGeom>
        </p:spPr>
      </p:pic>
      <p:pic>
        <p:nvPicPr>
          <p:cNvPr id="3" name="Picture 2">
            <a:extLst>
              <a:ext uri="{FF2B5EF4-FFF2-40B4-BE49-F238E27FC236}">
                <a16:creationId xmlns:a16="http://schemas.microsoft.com/office/drawing/2014/main" id="{D26E445B-9544-1E7E-9851-4544DFEC59AC}"/>
              </a:ext>
            </a:extLst>
          </p:cNvPr>
          <p:cNvPicPr>
            <a:picLocks noChangeAspect="1"/>
          </p:cNvPicPr>
          <p:nvPr/>
        </p:nvPicPr>
        <p:blipFill>
          <a:blip r:embed="rId5"/>
          <a:stretch>
            <a:fillRect/>
          </a:stretch>
        </p:blipFill>
        <p:spPr>
          <a:xfrm>
            <a:off x="1872473" y="3377667"/>
            <a:ext cx="3210646" cy="2774852"/>
          </a:xfrm>
          <a:prstGeom prst="rect">
            <a:avLst/>
          </a:prstGeom>
        </p:spPr>
      </p:pic>
      <p:pic>
        <p:nvPicPr>
          <p:cNvPr id="7" name="Picture 6">
            <a:extLst>
              <a:ext uri="{FF2B5EF4-FFF2-40B4-BE49-F238E27FC236}">
                <a16:creationId xmlns:a16="http://schemas.microsoft.com/office/drawing/2014/main" id="{03D3026D-1B68-28A4-BC72-CF99405DEAF2}"/>
              </a:ext>
            </a:extLst>
          </p:cNvPr>
          <p:cNvPicPr>
            <a:picLocks noChangeAspect="1"/>
          </p:cNvPicPr>
          <p:nvPr/>
        </p:nvPicPr>
        <p:blipFill>
          <a:blip r:embed="rId6"/>
          <a:stretch>
            <a:fillRect/>
          </a:stretch>
        </p:blipFill>
        <p:spPr>
          <a:xfrm>
            <a:off x="5242742" y="1611066"/>
            <a:ext cx="2708837" cy="3246127"/>
          </a:xfrm>
          <a:prstGeom prst="rect">
            <a:avLst/>
          </a:prstGeom>
        </p:spPr>
      </p:pic>
      <p:pic>
        <p:nvPicPr>
          <p:cNvPr id="9" name="Picture 8">
            <a:extLst>
              <a:ext uri="{FF2B5EF4-FFF2-40B4-BE49-F238E27FC236}">
                <a16:creationId xmlns:a16="http://schemas.microsoft.com/office/drawing/2014/main" id="{EB7BDFDC-E4B7-C11A-5649-F847A9031E06}"/>
              </a:ext>
            </a:extLst>
          </p:cNvPr>
          <p:cNvPicPr>
            <a:picLocks noChangeAspect="1"/>
          </p:cNvPicPr>
          <p:nvPr/>
        </p:nvPicPr>
        <p:blipFill>
          <a:blip r:embed="rId7"/>
          <a:srcRect r="4286" b="7118"/>
          <a:stretch>
            <a:fillRect/>
          </a:stretch>
        </p:blipFill>
        <p:spPr>
          <a:xfrm>
            <a:off x="8060266" y="610629"/>
            <a:ext cx="3263824" cy="2521405"/>
          </a:xfrm>
          <a:prstGeom prst="rect">
            <a:avLst/>
          </a:prstGeom>
        </p:spPr>
      </p:pic>
      <p:pic>
        <p:nvPicPr>
          <p:cNvPr id="11" name="Picture 10">
            <a:extLst>
              <a:ext uri="{FF2B5EF4-FFF2-40B4-BE49-F238E27FC236}">
                <a16:creationId xmlns:a16="http://schemas.microsoft.com/office/drawing/2014/main" id="{47D746B6-48FA-8383-2492-862E8E61376D}"/>
              </a:ext>
            </a:extLst>
          </p:cNvPr>
          <p:cNvPicPr>
            <a:picLocks noChangeAspect="1"/>
          </p:cNvPicPr>
          <p:nvPr/>
        </p:nvPicPr>
        <p:blipFill>
          <a:blip r:embed="rId8"/>
          <a:srcRect t="7832"/>
          <a:stretch>
            <a:fillRect/>
          </a:stretch>
        </p:blipFill>
        <p:spPr>
          <a:xfrm>
            <a:off x="8060266" y="3336227"/>
            <a:ext cx="3210646" cy="2774852"/>
          </a:xfrm>
          <a:prstGeom prst="rect">
            <a:avLst/>
          </a:prstGeom>
        </p:spPr>
      </p:pic>
      <p:sp>
        <p:nvSpPr>
          <p:cNvPr id="13" name="Oval 12">
            <a:extLst>
              <a:ext uri="{FF2B5EF4-FFF2-40B4-BE49-F238E27FC236}">
                <a16:creationId xmlns:a16="http://schemas.microsoft.com/office/drawing/2014/main" id="{6788F58C-FDA6-74CF-4A75-09C203883DFE}"/>
              </a:ext>
            </a:extLst>
          </p:cNvPr>
          <p:cNvSpPr/>
          <p:nvPr/>
        </p:nvSpPr>
        <p:spPr>
          <a:xfrm>
            <a:off x="2329644" y="1161189"/>
            <a:ext cx="967409" cy="1139687"/>
          </a:xfrm>
          <a:prstGeom prst="ellipse">
            <a:avLst/>
          </a:prstGeom>
          <a:noFill/>
          <a:ln w="762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Oval 14">
            <a:extLst>
              <a:ext uri="{FF2B5EF4-FFF2-40B4-BE49-F238E27FC236}">
                <a16:creationId xmlns:a16="http://schemas.microsoft.com/office/drawing/2014/main" id="{4BBB00DE-E6C0-2D40-650B-FB02EA145054}"/>
              </a:ext>
            </a:extLst>
          </p:cNvPr>
          <p:cNvSpPr/>
          <p:nvPr/>
        </p:nvSpPr>
        <p:spPr>
          <a:xfrm>
            <a:off x="3727584" y="3717506"/>
            <a:ext cx="967409" cy="1139687"/>
          </a:xfrm>
          <a:prstGeom prst="ellipse">
            <a:avLst/>
          </a:prstGeom>
          <a:noFill/>
          <a:ln w="762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6" name="Oval 15">
            <a:extLst>
              <a:ext uri="{FF2B5EF4-FFF2-40B4-BE49-F238E27FC236}">
                <a16:creationId xmlns:a16="http://schemas.microsoft.com/office/drawing/2014/main" id="{78DF69C3-377A-936D-5101-29079B70AA38}"/>
              </a:ext>
            </a:extLst>
          </p:cNvPr>
          <p:cNvSpPr/>
          <p:nvPr/>
        </p:nvSpPr>
        <p:spPr>
          <a:xfrm rot="5165759">
            <a:off x="6024834" y="3418489"/>
            <a:ext cx="967409" cy="1139687"/>
          </a:xfrm>
          <a:prstGeom prst="ellipse">
            <a:avLst/>
          </a:prstGeom>
          <a:noFill/>
          <a:ln w="762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8" name="Oval 17">
            <a:extLst>
              <a:ext uri="{FF2B5EF4-FFF2-40B4-BE49-F238E27FC236}">
                <a16:creationId xmlns:a16="http://schemas.microsoft.com/office/drawing/2014/main" id="{934525E2-3B16-2DE5-FE5C-BE11E89B22A9}"/>
              </a:ext>
            </a:extLst>
          </p:cNvPr>
          <p:cNvSpPr/>
          <p:nvPr/>
        </p:nvSpPr>
        <p:spPr>
          <a:xfrm>
            <a:off x="9277748" y="1120493"/>
            <a:ext cx="967409" cy="1139687"/>
          </a:xfrm>
          <a:prstGeom prst="ellipse">
            <a:avLst/>
          </a:prstGeom>
          <a:noFill/>
          <a:ln w="762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9" name="Oval 18">
            <a:extLst>
              <a:ext uri="{FF2B5EF4-FFF2-40B4-BE49-F238E27FC236}">
                <a16:creationId xmlns:a16="http://schemas.microsoft.com/office/drawing/2014/main" id="{59716BEA-4222-26DD-E22A-D1C9F0616CBC}"/>
              </a:ext>
            </a:extLst>
          </p:cNvPr>
          <p:cNvSpPr/>
          <p:nvPr/>
        </p:nvSpPr>
        <p:spPr>
          <a:xfrm>
            <a:off x="8338049" y="4017970"/>
            <a:ext cx="967409" cy="1139687"/>
          </a:xfrm>
          <a:prstGeom prst="ellipse">
            <a:avLst/>
          </a:prstGeom>
          <a:noFill/>
          <a:ln w="762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24725951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65AE5F-E0C7-443C-9CED-36FB3B770C7C}">
  <ds:schemaRefs>
    <ds:schemaRef ds:uri="http://schemas.microsoft.com/sharepoint/v3/contenttype/forms"/>
  </ds:schemaRefs>
</ds:datastoreItem>
</file>

<file path=customXml/itemProps2.xml><?xml version="1.0" encoding="utf-8"?>
<ds:datastoreItem xmlns:ds="http://schemas.openxmlformats.org/officeDocument/2006/customXml" ds:itemID="{E0B385D8-F902-4922-8FBA-406E7ED219F2}">
  <ds:schemaRefs>
    <ds:schemaRef ds:uri="http://purl.org/dc/terms/"/>
    <ds:schemaRef ds:uri="http://schemas.microsoft.com/office/infopath/2007/PartnerControls"/>
    <ds:schemaRef ds:uri="230e9df3-be65-4c73-a93b-d1236ebd677e"/>
    <ds:schemaRef ds:uri="http://purl.org/dc/dcmitype/"/>
    <ds:schemaRef ds:uri="http://schemas.microsoft.com/office/2006/metadata/properties"/>
    <ds:schemaRef ds:uri="http://purl.org/dc/elements/1.1/"/>
    <ds:schemaRef ds:uri="http://schemas.microsoft.com/sharepoint/v3"/>
    <ds:schemaRef ds:uri="http://schemas.microsoft.com/office/2006/documentManagement/types"/>
    <ds:schemaRef ds:uri="71af3243-3dd4-4a8d-8c0d-dd76da1f02a5"/>
    <ds:schemaRef ds:uri="http://schemas.openxmlformats.org/package/2006/metadata/core-properties"/>
    <ds:schemaRef ds:uri="16c05727-aa75-4e4a-9b5f-8a80a1165891"/>
    <ds:schemaRef ds:uri="http://www.w3.org/XML/1998/namespace"/>
  </ds:schemaRefs>
</ds:datastoreItem>
</file>

<file path=customXml/itemProps3.xml><?xml version="1.0" encoding="utf-8"?>
<ds:datastoreItem xmlns:ds="http://schemas.openxmlformats.org/officeDocument/2006/customXml" ds:itemID="{6D66DFBA-374C-41C2-B90E-F32A24B2E9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Facet</Template>
  <TotalTime>1526</TotalTime>
  <Words>1198</Words>
  <Application>Microsoft Macintosh PowerPoint</Application>
  <PresentationFormat>Widescreen</PresentationFormat>
  <Paragraphs>124</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Avenir Next</vt:lpstr>
      <vt:lpstr>Calibri</vt:lpstr>
      <vt:lpstr>Helvetica</vt:lpstr>
      <vt:lpstr>Trebuchet MS</vt:lpstr>
      <vt:lpstr>Wingdings 3</vt:lpstr>
      <vt:lpstr>Facet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Fleet iq360 install</dc:title>
  <dc:creator>Reynel Pena</dc:creator>
  <cp:lastModifiedBy>Reynel Peña</cp:lastModifiedBy>
  <cp:revision>19</cp:revision>
  <dcterms:created xsi:type="dcterms:W3CDTF">2023-01-11T14:30:23Z</dcterms:created>
  <dcterms:modified xsi:type="dcterms:W3CDTF">2025-09-05T01:57:22Z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